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4"/>
  </p:notesMasterIdLst>
  <p:handoutMasterIdLst>
    <p:handoutMasterId r:id="rId95"/>
  </p:handoutMasterIdLst>
  <p:sldIdLst>
    <p:sldId id="259" r:id="rId5"/>
    <p:sldId id="3818" r:id="rId6"/>
    <p:sldId id="984" r:id="rId7"/>
    <p:sldId id="527" r:id="rId8"/>
    <p:sldId id="3771" r:id="rId9"/>
    <p:sldId id="3772" r:id="rId10"/>
    <p:sldId id="3776" r:id="rId11"/>
    <p:sldId id="3778" r:id="rId12"/>
    <p:sldId id="3955" r:id="rId13"/>
    <p:sldId id="3792" r:id="rId14"/>
    <p:sldId id="3820" r:id="rId15"/>
    <p:sldId id="3957" r:id="rId16"/>
    <p:sldId id="3958" r:id="rId17"/>
    <p:sldId id="981" r:id="rId18"/>
    <p:sldId id="3956" r:id="rId19"/>
    <p:sldId id="983" r:id="rId20"/>
    <p:sldId id="3959" r:id="rId21"/>
    <p:sldId id="3952" r:id="rId22"/>
    <p:sldId id="3824" r:id="rId23"/>
    <p:sldId id="3799" r:id="rId24"/>
    <p:sldId id="3801" r:id="rId25"/>
    <p:sldId id="3802" r:id="rId26"/>
    <p:sldId id="3815" r:id="rId27"/>
    <p:sldId id="3825" r:id="rId28"/>
    <p:sldId id="3816" r:id="rId29"/>
    <p:sldId id="3811" r:id="rId30"/>
    <p:sldId id="3826" r:id="rId31"/>
    <p:sldId id="3827" r:id="rId32"/>
    <p:sldId id="3828" r:id="rId33"/>
    <p:sldId id="3838" r:id="rId34"/>
    <p:sldId id="3805" r:id="rId35"/>
    <p:sldId id="3806" r:id="rId36"/>
    <p:sldId id="3807" r:id="rId37"/>
    <p:sldId id="3808" r:id="rId38"/>
    <p:sldId id="3848" r:id="rId39"/>
    <p:sldId id="3850" r:id="rId40"/>
    <p:sldId id="3851" r:id="rId41"/>
    <p:sldId id="3852" r:id="rId42"/>
    <p:sldId id="3860" r:id="rId43"/>
    <p:sldId id="3862" r:id="rId44"/>
    <p:sldId id="3974" r:id="rId45"/>
    <p:sldId id="3877" r:id="rId46"/>
    <p:sldId id="3794" r:id="rId47"/>
    <p:sldId id="3845" r:id="rId48"/>
    <p:sldId id="3837" r:id="rId49"/>
    <p:sldId id="3836" r:id="rId50"/>
    <p:sldId id="3839" r:id="rId51"/>
    <p:sldId id="3842" r:id="rId52"/>
    <p:sldId id="3843" r:id="rId53"/>
    <p:sldId id="3953" r:id="rId54"/>
    <p:sldId id="3968" r:id="rId55"/>
    <p:sldId id="3846" r:id="rId56"/>
    <p:sldId id="3795" r:id="rId57"/>
    <p:sldId id="3796" r:id="rId58"/>
    <p:sldId id="3849" r:id="rId59"/>
    <p:sldId id="3969" r:id="rId60"/>
    <p:sldId id="3970" r:id="rId61"/>
    <p:sldId id="3971" r:id="rId62"/>
    <p:sldId id="3853" r:id="rId63"/>
    <p:sldId id="3972" r:id="rId64"/>
    <p:sldId id="3973" r:id="rId65"/>
    <p:sldId id="3797" r:id="rId66"/>
    <p:sldId id="3798" r:id="rId67"/>
    <p:sldId id="3960" r:id="rId68"/>
    <p:sldId id="3861" r:id="rId69"/>
    <p:sldId id="3863" r:id="rId70"/>
    <p:sldId id="384" r:id="rId71"/>
    <p:sldId id="359" r:id="rId72"/>
    <p:sldId id="322" r:id="rId73"/>
    <p:sldId id="323" r:id="rId74"/>
    <p:sldId id="343" r:id="rId75"/>
    <p:sldId id="365" r:id="rId76"/>
    <p:sldId id="338" r:id="rId77"/>
    <p:sldId id="366" r:id="rId78"/>
    <p:sldId id="339" r:id="rId79"/>
    <p:sldId id="345" r:id="rId80"/>
    <p:sldId id="396" r:id="rId81"/>
    <p:sldId id="347" r:id="rId82"/>
    <p:sldId id="352" r:id="rId83"/>
    <p:sldId id="351" r:id="rId84"/>
    <p:sldId id="397" r:id="rId85"/>
    <p:sldId id="354" r:id="rId86"/>
    <p:sldId id="361" r:id="rId87"/>
    <p:sldId id="362" r:id="rId88"/>
    <p:sldId id="364" r:id="rId89"/>
    <p:sldId id="363" r:id="rId90"/>
    <p:sldId id="320" r:id="rId91"/>
    <p:sldId id="382" r:id="rId92"/>
    <p:sldId id="383" r:id="rId93"/>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lian Marsh" initials="LM" lastIdx="5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9A0000"/>
    <a:srgbClr val="F9F9F9"/>
    <a:srgbClr val="EB9E03"/>
    <a:srgbClr val="FCB829"/>
    <a:srgbClr val="0033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2" autoAdjust="0"/>
    <p:restoredTop sz="84167" autoAdjust="0"/>
  </p:normalViewPr>
  <p:slideViewPr>
    <p:cSldViewPr snapToGrid="0">
      <p:cViewPr varScale="1">
        <p:scale>
          <a:sx n="86" d="100"/>
          <a:sy n="86" d="100"/>
        </p:scale>
        <p:origin x="38" y="6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108" d="100"/>
          <a:sy n="108" d="100"/>
        </p:scale>
        <p:origin x="447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tx2"/>
                </a:solidFill>
              </a:rPr>
              <a:t>Pie 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922-48FE-BF8A-210E4F71B1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922-48FE-BF8A-210E4F71B1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922-48FE-BF8A-210E4F71B1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922-48FE-BF8A-210E4F71B1E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732-497F-AE6A-90F6B67E929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EBC-4D41-B396-A3C5AFDAFB5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EBC-4D41-B396-A3C5AFDAFB5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EBC-4D41-B396-A3C5AFDAFB51}"/>
            </c:ext>
          </c:extLst>
        </c:ser>
        <c:dLbls>
          <c:showLegendKey val="0"/>
          <c:showVal val="0"/>
          <c:showCatName val="0"/>
          <c:showSerName val="0"/>
          <c:showPercent val="0"/>
          <c:showBubbleSize val="0"/>
        </c:dLbls>
        <c:gapWidth val="219"/>
        <c:overlap val="-27"/>
        <c:axId val="1868872352"/>
        <c:axId val="1868854448"/>
      </c:barChart>
      <c:catAx>
        <c:axId val="1868872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8854448"/>
        <c:crosses val="autoZero"/>
        <c:auto val="1"/>
        <c:lblAlgn val="ctr"/>
        <c:lblOffset val="100"/>
        <c:noMultiLvlLbl val="0"/>
      </c:catAx>
      <c:valAx>
        <c:axId val="1868854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887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2.9</c:v>
                </c:pt>
                <c:pt idx="1">
                  <c:v>3.5</c:v>
                </c:pt>
                <c:pt idx="2">
                  <c:v>2.8</c:v>
                </c:pt>
                <c:pt idx="3">
                  <c:v>4.5</c:v>
                </c:pt>
              </c:numCache>
            </c:numRef>
          </c:val>
          <c:extLst>
            <c:ext xmlns:c16="http://schemas.microsoft.com/office/drawing/2014/chart" uri="{C3380CC4-5D6E-409C-BE32-E72D297353CC}">
              <c16:uniqueId val="{00000000-C144-4FB9-8852-87D42D6C4B8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3.2</c:v>
                </c:pt>
                <c:pt idx="1">
                  <c:v>4.8</c:v>
                </c:pt>
                <c:pt idx="2">
                  <c:v>2.4</c:v>
                </c:pt>
                <c:pt idx="3">
                  <c:v>2.8</c:v>
                </c:pt>
              </c:numCache>
            </c:numRef>
          </c:val>
          <c:extLst>
            <c:ext xmlns:c16="http://schemas.microsoft.com/office/drawing/2014/chart" uri="{C3380CC4-5D6E-409C-BE32-E72D297353CC}">
              <c16:uniqueId val="{00000001-C144-4FB9-8852-87D42D6C4B8E}"/>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1.5</c:v>
                </c:pt>
                <c:pt idx="1">
                  <c:v>4</c:v>
                </c:pt>
                <c:pt idx="2">
                  <c:v>3</c:v>
                </c:pt>
                <c:pt idx="3">
                  <c:v>3</c:v>
                </c:pt>
              </c:numCache>
            </c:numRef>
          </c:val>
          <c:extLst>
            <c:ext xmlns:c16="http://schemas.microsoft.com/office/drawing/2014/chart" uri="{C3380CC4-5D6E-409C-BE32-E72D297353CC}">
              <c16:uniqueId val="{00000002-C144-4FB9-8852-87D42D6C4B8E}"/>
            </c:ext>
          </c:extLst>
        </c:ser>
        <c:dLbls>
          <c:showLegendKey val="0"/>
          <c:showVal val="0"/>
          <c:showCatName val="0"/>
          <c:showSerName val="0"/>
          <c:showPercent val="0"/>
          <c:showBubbleSize val="0"/>
        </c:dLbls>
        <c:gapWidth val="219"/>
        <c:overlap val="-27"/>
        <c:axId val="1479009952"/>
        <c:axId val="1479011728"/>
      </c:barChart>
      <c:catAx>
        <c:axId val="147900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79011728"/>
        <c:crosses val="autoZero"/>
        <c:auto val="1"/>
        <c:lblAlgn val="ctr"/>
        <c:lblOffset val="100"/>
        <c:noMultiLvlLbl val="0"/>
      </c:catAx>
      <c:valAx>
        <c:axId val="1479011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7900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3408"/>
          </a:xfrm>
          <a:prstGeom prst="rect">
            <a:avLst/>
          </a:prstGeom>
        </p:spPr>
        <p:txBody>
          <a:bodyPr vert="horz" lIns="92830" tIns="46415" rIns="92830" bIns="46415" rtlCol="0"/>
          <a:lstStyle>
            <a:lvl1pPr algn="r">
              <a:defRPr sz="1200"/>
            </a:lvl1pPr>
          </a:lstStyle>
          <a:p>
            <a:fld id="{2626ACB8-CC3C-454A-AF6B-169C64A4076F}" type="datetimeFigureOut">
              <a:rPr lang="en-US" smtClean="0"/>
              <a:t>10/15/2019</a:t>
            </a:fld>
            <a:endParaRPr lang="en-US" dirty="0"/>
          </a:p>
        </p:txBody>
      </p:sp>
      <p:sp>
        <p:nvSpPr>
          <p:cNvPr id="4" name="Footer Placeholder 3"/>
          <p:cNvSpPr>
            <a:spLocks noGrp="1"/>
          </p:cNvSpPr>
          <p:nvPr>
            <p:ph type="ftr" sz="quarter" idx="2"/>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72669"/>
            <a:ext cx="3037840" cy="463407"/>
          </a:xfrm>
          <a:prstGeom prst="rect">
            <a:avLst/>
          </a:prstGeom>
        </p:spPr>
        <p:txBody>
          <a:bodyPr vert="horz" lIns="92830" tIns="46415" rIns="92830" bIns="46415" rtlCol="0" anchor="b"/>
          <a:lstStyle>
            <a:lvl1pPr algn="r">
              <a:defRPr sz="1200"/>
            </a:lvl1pPr>
          </a:lstStyle>
          <a:p>
            <a:fld id="{30B08CCD-DE1D-410E-8124-DFDFF91EE1F0}" type="slidenum">
              <a:rPr lang="en-US" smtClean="0"/>
              <a:t>‹#›</a:t>
            </a:fld>
            <a:endParaRPr lang="en-US" dirty="0"/>
          </a:p>
        </p:txBody>
      </p:sp>
    </p:spTree>
    <p:extLst>
      <p:ext uri="{BB962C8B-B14F-4D97-AF65-F5344CB8AC3E}">
        <p14:creationId xmlns:p14="http://schemas.microsoft.com/office/powerpoint/2010/main" val="133119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5F1F4AA5-FCFD-41E1-B738-BD50DCA439D3}" type="datetimeFigureOut">
              <a:rPr lang="en-US" smtClean="0"/>
              <a:t>10/15/2019</a:t>
            </a:fld>
            <a:endParaRPr lang="en-US" dirty="0"/>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27B9AB75-D001-45A3-BBE0-4F524B674A79}" type="slidenum">
              <a:rPr lang="en-US" smtClean="0"/>
              <a:t>‹#›</a:t>
            </a:fld>
            <a:endParaRPr lang="en-US" dirty="0"/>
          </a:p>
        </p:txBody>
      </p:sp>
    </p:spTree>
    <p:extLst>
      <p:ext uri="{BB962C8B-B14F-4D97-AF65-F5344CB8AC3E}">
        <p14:creationId xmlns:p14="http://schemas.microsoft.com/office/powerpoint/2010/main" val="44269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7" Type="http://schemas.openxmlformats.org/officeDocument/2006/relationships/hyperlink" Target="https://community.cypress.com/docs/DOC-15617"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www.cypress.com/file/455221/download" TargetMode="External"/><Relationship Id="rId5" Type="http://schemas.openxmlformats.org/officeDocument/2006/relationships/hyperlink" Target="https://www.cypress.com/file/455211/download" TargetMode="External"/><Relationship Id="rId4" Type="http://schemas.openxmlformats.org/officeDocument/2006/relationships/hyperlink" Target="https://www.cypress.com/products/modustoolbox-software-environmen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7" Type="http://schemas.openxmlformats.org/officeDocument/2006/relationships/hyperlink" Target="https://community.cypress.com/docs/DOC-15617"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cypress.com/file/455221/download" TargetMode="External"/><Relationship Id="rId5" Type="http://schemas.openxmlformats.org/officeDocument/2006/relationships/hyperlink" Target="https://www.cypress.com/file/455211/download" TargetMode="External"/><Relationship Id="rId4" Type="http://schemas.openxmlformats.org/officeDocument/2006/relationships/hyperlink" Target="https://www.cypress.com/products/modustoolbox-software-environmen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neiltortorella.com/ceiling-fan-bulb/superb-ceiling-fan-bulb-7-images-of-ceiling-fans-with-light-bulb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youtube.com/watch?v=zwF1uR50K7o"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clipartmag.com/switch-drawing#switch-drawing-36.jp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fossbytes.com/android-screen-mirroring-apps-pc/"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github.com/iotexpert/WBT101"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BLE_Mesh-01-Tour-ModusToolbox.docx</a:t>
            </a:r>
          </a:p>
          <a:p>
            <a:r>
              <a:rPr lang="en-US" dirty="0"/>
              <a:t>Aligns with portion of WBT101-01-Tour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Portions from file found linked to Documentation tab of </a:t>
            </a:r>
            <a:r>
              <a:rPr lang="en-US" dirty="0">
                <a:hlinkClick r:id="rId4"/>
              </a:rPr>
              <a:t>https://www.cypress.com/products/modustoolbox-software-environment</a:t>
            </a:r>
            <a:r>
              <a:rPr lang="en-US" dirty="0"/>
              <a:t>. (</a:t>
            </a:r>
            <a:r>
              <a:rPr lang="en-US" dirty="0" err="1"/>
              <a:t>ModusToolbox</a:t>
            </a:r>
            <a:r>
              <a:rPr lang="en-US" dirty="0"/>
              <a:t> documentation can be found on the web per the above link or in </a:t>
            </a:r>
            <a:r>
              <a:rPr lang="en-US" dirty="0" err="1"/>
              <a:t>ModusToolbox</a:t>
            </a:r>
            <a:r>
              <a:rPr lang="en-US" dirty="0"/>
              <a:t> in the Documentation section)</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User Guide Rev *A @ </a:t>
            </a:r>
            <a:r>
              <a:rPr lang="en-US" dirty="0">
                <a:hlinkClick r:id="rId5"/>
              </a:rPr>
              <a:t>https://www.cypress.com/file/455211/download</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Quick Start Guide Version 1.1 @ </a:t>
            </a:r>
            <a:r>
              <a:rPr lang="en-US" dirty="0">
                <a:hlinkClick r:id="rId6"/>
              </a:rPr>
              <a:t>https://www.cypress.com/file/455221/download</a:t>
            </a:r>
            <a:endParaRPr lang="en-US" dirty="0"/>
          </a:p>
          <a:p>
            <a:pPr marL="171450" indent="-171450">
              <a:buFontTx/>
              <a:buChar char="-"/>
            </a:pPr>
            <a:r>
              <a:rPr lang="en-US" dirty="0"/>
              <a:t>Eclipse IDE Survival Guide KBA225399 Rev *H @ </a:t>
            </a:r>
            <a:r>
              <a:rPr lang="en-US" dirty="0">
                <a:hlinkClick r:id="rId7"/>
              </a:rPr>
              <a:t>https://community.cypress.com/docs/DOC-15617</a:t>
            </a:r>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1</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ModusToolbox</a:t>
            </a:r>
            <a:r>
              <a:rPr lang="en-US" dirty="0"/>
              <a:t> is Cypress vehicle for supporting customers with key features from existing and previous tool suites</a:t>
            </a:r>
          </a:p>
        </p:txBody>
      </p:sp>
      <p:sp>
        <p:nvSpPr>
          <p:cNvPr id="4" name="Slide Number Placeholder 3"/>
          <p:cNvSpPr>
            <a:spLocks noGrp="1"/>
          </p:cNvSpPr>
          <p:nvPr>
            <p:ph type="sldNum" sz="quarter" idx="5"/>
          </p:nvPr>
        </p:nvSpPr>
        <p:spPr/>
        <p:txBody>
          <a:bodyPr/>
          <a:lstStyle/>
          <a:p>
            <a:fld id="{27B9AB75-D001-45A3-BBE0-4F524B674A79}" type="slidenum">
              <a:rPr lang="en-US" smtClean="0"/>
              <a:t>10</a:t>
            </a:fld>
            <a:endParaRPr lang="en-US" dirty="0"/>
          </a:p>
        </p:txBody>
      </p:sp>
    </p:spTree>
    <p:extLst>
      <p:ext uri="{BB962C8B-B14F-4D97-AF65-F5344CB8AC3E}">
        <p14:creationId xmlns:p14="http://schemas.microsoft.com/office/powerpoint/2010/main" val="175065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11</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 is a low energy personal area network adopted by smartphones which propelled its adoption and popularity</a:t>
            </a:r>
          </a:p>
        </p:txBody>
      </p:sp>
      <p:sp>
        <p:nvSpPr>
          <p:cNvPr id="4" name="Slide Number Placeholder 3"/>
          <p:cNvSpPr>
            <a:spLocks noGrp="1"/>
          </p:cNvSpPr>
          <p:nvPr>
            <p:ph type="sldNum" sz="quarter" idx="5"/>
          </p:nvPr>
        </p:nvSpPr>
        <p:spPr/>
        <p:txBody>
          <a:bodyPr/>
          <a:lstStyle/>
          <a:p>
            <a:fld id="{27B9AB75-D001-45A3-BBE0-4F524B674A79}" type="slidenum">
              <a:rPr lang="en-US" smtClean="0"/>
              <a:t>12</a:t>
            </a:fld>
            <a:endParaRPr lang="en-US" dirty="0"/>
          </a:p>
        </p:txBody>
      </p:sp>
    </p:spTree>
    <p:extLst>
      <p:ext uri="{BB962C8B-B14F-4D97-AF65-F5344CB8AC3E}">
        <p14:creationId xmlns:p14="http://schemas.microsoft.com/office/powerpoint/2010/main" val="2450733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Bluetooth was the audio standard that evolved to BLE for security and power reasons</a:t>
            </a:r>
          </a:p>
        </p:txBody>
      </p:sp>
      <p:sp>
        <p:nvSpPr>
          <p:cNvPr id="4" name="Slide Number Placeholder 3"/>
          <p:cNvSpPr>
            <a:spLocks noGrp="1"/>
          </p:cNvSpPr>
          <p:nvPr>
            <p:ph type="sldNum" sz="quarter" idx="5"/>
          </p:nvPr>
        </p:nvSpPr>
        <p:spPr/>
        <p:txBody>
          <a:bodyPr/>
          <a:lstStyle/>
          <a:p>
            <a:fld id="{27B9AB75-D001-45A3-BBE0-4F524B674A79}" type="slidenum">
              <a:rPr lang="en-US" smtClean="0"/>
              <a:t>13</a:t>
            </a:fld>
            <a:endParaRPr lang="en-US" dirty="0"/>
          </a:p>
        </p:txBody>
      </p:sp>
    </p:spTree>
    <p:extLst>
      <p:ext uri="{BB962C8B-B14F-4D97-AF65-F5344CB8AC3E}">
        <p14:creationId xmlns:p14="http://schemas.microsoft.com/office/powerpoint/2010/main" val="25807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 Mesh has evolved by understanding trade-offs of competing standards</a:t>
            </a:r>
          </a:p>
        </p:txBody>
      </p:sp>
      <p:sp>
        <p:nvSpPr>
          <p:cNvPr id="4" name="Slide Number Placeholder 3"/>
          <p:cNvSpPr>
            <a:spLocks noGrp="1"/>
          </p:cNvSpPr>
          <p:nvPr>
            <p:ph type="sldNum" sz="quarter" idx="5"/>
          </p:nvPr>
        </p:nvSpPr>
        <p:spPr/>
        <p:txBody>
          <a:bodyPr/>
          <a:lstStyle/>
          <a:p>
            <a:fld id="{27B9AB75-D001-45A3-BBE0-4F524B674A79}" type="slidenum">
              <a:rPr lang="en-US" smtClean="0"/>
              <a:t>14</a:t>
            </a:fld>
            <a:endParaRPr lang="en-US" dirty="0"/>
          </a:p>
        </p:txBody>
      </p:sp>
    </p:spTree>
    <p:extLst>
      <p:ext uri="{BB962C8B-B14F-4D97-AF65-F5344CB8AC3E}">
        <p14:creationId xmlns:p14="http://schemas.microsoft.com/office/powerpoint/2010/main" val="217987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 has benefits over the current dominant Mesh Standard, ZigBee</a:t>
            </a:r>
          </a:p>
        </p:txBody>
      </p:sp>
      <p:sp>
        <p:nvSpPr>
          <p:cNvPr id="4" name="Slide Number Placeholder 3"/>
          <p:cNvSpPr>
            <a:spLocks noGrp="1"/>
          </p:cNvSpPr>
          <p:nvPr>
            <p:ph type="sldNum" sz="quarter" idx="5"/>
          </p:nvPr>
        </p:nvSpPr>
        <p:spPr/>
        <p:txBody>
          <a:bodyPr/>
          <a:lstStyle/>
          <a:p>
            <a:fld id="{27B9AB75-D001-45A3-BBE0-4F524B674A79}" type="slidenum">
              <a:rPr lang="en-US" smtClean="0"/>
              <a:t>15</a:t>
            </a:fld>
            <a:endParaRPr lang="en-US" dirty="0"/>
          </a:p>
        </p:txBody>
      </p:sp>
    </p:spTree>
    <p:extLst>
      <p:ext uri="{BB962C8B-B14F-4D97-AF65-F5344CB8AC3E}">
        <p14:creationId xmlns:p14="http://schemas.microsoft.com/office/powerpoint/2010/main" val="2848109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A99C770-4B49-4953-94C9-DB8C320751DE}" type="slidenum">
              <a:rPr lang="en-US" smtClean="0"/>
              <a:t>16</a:t>
            </a:fld>
            <a:endParaRPr lang="en-US" dirty="0"/>
          </a:p>
        </p:txBody>
      </p:sp>
    </p:spTree>
    <p:extLst>
      <p:ext uri="{BB962C8B-B14F-4D97-AF65-F5344CB8AC3E}">
        <p14:creationId xmlns:p14="http://schemas.microsoft.com/office/powerpoint/2010/main" val="1805143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Cypress kits available</a:t>
            </a:r>
          </a:p>
        </p:txBody>
      </p:sp>
      <p:sp>
        <p:nvSpPr>
          <p:cNvPr id="4" name="Slide Number Placeholder 3"/>
          <p:cNvSpPr>
            <a:spLocks noGrp="1"/>
          </p:cNvSpPr>
          <p:nvPr>
            <p:ph type="sldNum" sz="quarter" idx="5"/>
          </p:nvPr>
        </p:nvSpPr>
        <p:spPr/>
        <p:txBody>
          <a:bodyPr/>
          <a:lstStyle/>
          <a:p>
            <a:fld id="{27B9AB75-D001-45A3-BBE0-4F524B674A79}" type="slidenum">
              <a:rPr lang="en-US" smtClean="0"/>
              <a:t>17</a:t>
            </a:fld>
            <a:endParaRPr lang="en-US" dirty="0"/>
          </a:p>
        </p:txBody>
      </p:sp>
    </p:spTree>
    <p:extLst>
      <p:ext uri="{BB962C8B-B14F-4D97-AF65-F5344CB8AC3E}">
        <p14:creationId xmlns:p14="http://schemas.microsoft.com/office/powerpoint/2010/main" val="2405658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BLE_Mesh-04-Mesh-Topology.docx</a:t>
            </a:r>
          </a:p>
          <a:p>
            <a:r>
              <a:rPr lang="en-US" dirty="0"/>
              <a:t>Aligns with portion of WBT101-07a-Mesh-Topology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19</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4.1 Overview</a:t>
            </a:r>
          </a:p>
          <a:p>
            <a:r>
              <a:rPr lang="en-US" dirty="0"/>
              <a:t>*** Might break out discussion of Subnet or provide reference material for further reading in manual ****</a:t>
            </a:r>
          </a:p>
        </p:txBody>
      </p:sp>
      <p:sp>
        <p:nvSpPr>
          <p:cNvPr id="4" name="Slide Number Placeholder 3"/>
          <p:cNvSpPr>
            <a:spLocks noGrp="1"/>
          </p:cNvSpPr>
          <p:nvPr>
            <p:ph type="sldNum" sz="quarter" idx="5"/>
          </p:nvPr>
        </p:nvSpPr>
        <p:spPr/>
        <p:txBody>
          <a:bodyPr/>
          <a:lstStyle/>
          <a:p>
            <a:fld id="{CA99C770-4B49-4953-94C9-DB8C320751DE}" type="slidenum">
              <a:rPr lang="en-US" smtClean="0"/>
              <a:t>20</a:t>
            </a:fld>
            <a:endParaRPr lang="en-US" dirty="0"/>
          </a:p>
        </p:txBody>
      </p:sp>
    </p:spTree>
    <p:extLst>
      <p:ext uri="{BB962C8B-B14F-4D97-AF65-F5344CB8AC3E}">
        <p14:creationId xmlns:p14="http://schemas.microsoft.com/office/powerpoint/2010/main" val="249330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BLE_Mesh-01-Tour-ModusToolbox.docx</a:t>
            </a:r>
          </a:p>
          <a:p>
            <a:r>
              <a:rPr lang="en-US" dirty="0"/>
              <a:t>Aligns with portion of WBT101-01-Tour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Portions from file found linked to Documentation tab of </a:t>
            </a:r>
            <a:r>
              <a:rPr lang="en-US" dirty="0">
                <a:hlinkClick r:id="rId4"/>
              </a:rPr>
              <a:t>https://www.cypress.com/products/modustoolbox-software-environment</a:t>
            </a:r>
            <a:r>
              <a:rPr lang="en-US" dirty="0"/>
              <a:t>. (</a:t>
            </a:r>
            <a:r>
              <a:rPr lang="en-US" dirty="0" err="1"/>
              <a:t>ModusToolbox</a:t>
            </a:r>
            <a:r>
              <a:rPr lang="en-US" dirty="0"/>
              <a:t> documentation can be found on the web per the above link or in </a:t>
            </a:r>
            <a:r>
              <a:rPr lang="en-US" dirty="0" err="1"/>
              <a:t>ModusToolbox</a:t>
            </a:r>
            <a:r>
              <a:rPr lang="en-US" dirty="0"/>
              <a:t> in the Documentation section)</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User Guide Rev *A @ </a:t>
            </a:r>
            <a:r>
              <a:rPr lang="en-US" dirty="0">
                <a:hlinkClick r:id="rId5"/>
              </a:rPr>
              <a:t>https://www.cypress.com/file/455211/download</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ModusToolbox</a:t>
            </a:r>
            <a:r>
              <a:rPr lang="en-US" sz="1200" b="0" i="0" kern="1200" dirty="0">
                <a:solidFill>
                  <a:schemeClr val="tx1"/>
                </a:solidFill>
                <a:effectLst/>
                <a:latin typeface="+mn-lt"/>
                <a:ea typeface="+mn-ea"/>
                <a:cs typeface="+mn-cs"/>
              </a:rPr>
              <a:t>™ IDE Quick Start Guide Version 1.1 @ </a:t>
            </a:r>
            <a:r>
              <a:rPr lang="en-US" dirty="0">
                <a:hlinkClick r:id="rId6"/>
              </a:rPr>
              <a:t>https://www.cypress.com/file/455221/download</a:t>
            </a:r>
            <a:endParaRPr lang="en-US" dirty="0"/>
          </a:p>
          <a:p>
            <a:pPr marL="171450" indent="-171450">
              <a:buFontTx/>
              <a:buChar char="-"/>
            </a:pPr>
            <a:r>
              <a:rPr lang="en-US" dirty="0"/>
              <a:t>Eclipse IDE Survival Guide KBA225399 Rev *H @ </a:t>
            </a:r>
            <a:r>
              <a:rPr lang="en-US" dirty="0">
                <a:hlinkClick r:id="rId7"/>
              </a:rPr>
              <a:t>https://community.cypress.com/docs/DOC-15617</a:t>
            </a:r>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2</a:t>
            </a:fld>
            <a:endParaRPr lang="en-US" dirty="0"/>
          </a:p>
        </p:txBody>
      </p:sp>
    </p:spTree>
    <p:extLst>
      <p:ext uri="{BB962C8B-B14F-4D97-AF65-F5344CB8AC3E}">
        <p14:creationId xmlns:p14="http://schemas.microsoft.com/office/powerpoint/2010/main" val="1570204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4.3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Relay, GATT Proxy and Friend features can all be implemented on the same node. Typically, it doesn't make sense for a Low Power node to implement any of the other features as you will see in a minute.</a:t>
            </a:r>
          </a:p>
          <a:p>
            <a:r>
              <a:rPr lang="en-US" dirty="0"/>
              <a:t>Standard BLE Mesh networks have various types of Nodes to accommodate key aspects of applications and features:</a:t>
            </a:r>
          </a:p>
          <a:p>
            <a:pPr marL="171450" indent="-171450">
              <a:buFont typeface="Arial" panose="020B0604020202020204" pitchFamily="34" charset="0"/>
              <a:buChar char="•"/>
            </a:pPr>
            <a:r>
              <a:rPr lang="en-US" dirty="0"/>
              <a:t>Relays to extend coverage</a:t>
            </a:r>
          </a:p>
          <a:p>
            <a:pPr marL="171450" indent="-171450">
              <a:buFont typeface="Arial" panose="020B0604020202020204" pitchFamily="34" charset="0"/>
              <a:buChar char="•"/>
            </a:pPr>
            <a:r>
              <a:rPr lang="en-US" dirty="0"/>
              <a:t>Low Power for battery powered</a:t>
            </a:r>
          </a:p>
          <a:p>
            <a:pPr marL="171450" indent="-171450">
              <a:buFont typeface="Arial" panose="020B0604020202020204" pitchFamily="34" charset="0"/>
              <a:buChar char="•"/>
            </a:pPr>
            <a:r>
              <a:rPr lang="en-US" dirty="0"/>
              <a:t>Friends to enable Low power Nodes</a:t>
            </a:r>
          </a:p>
          <a:p>
            <a:pPr marL="171450" indent="-171450">
              <a:buFont typeface="Arial" panose="020B0604020202020204" pitchFamily="34" charset="0"/>
              <a:buChar char="•"/>
            </a:pPr>
            <a:r>
              <a:rPr lang="en-US" dirty="0"/>
              <a:t>Proxy to connect to common existing infrastructure</a:t>
            </a:r>
          </a:p>
        </p:txBody>
      </p:sp>
      <p:sp>
        <p:nvSpPr>
          <p:cNvPr id="4" name="Slide Number Placeholder 3"/>
          <p:cNvSpPr>
            <a:spLocks noGrp="1"/>
          </p:cNvSpPr>
          <p:nvPr>
            <p:ph type="sldNum" sz="quarter" idx="5"/>
          </p:nvPr>
        </p:nvSpPr>
        <p:spPr/>
        <p:txBody>
          <a:bodyPr/>
          <a:lstStyle/>
          <a:p>
            <a:fld id="{CA99C770-4B49-4953-94C9-DB8C320751DE}" type="slidenum">
              <a:rPr lang="en-US" smtClean="0"/>
              <a:t>21</a:t>
            </a:fld>
            <a:endParaRPr lang="en-US" dirty="0"/>
          </a:p>
        </p:txBody>
      </p:sp>
    </p:spTree>
    <p:extLst>
      <p:ext uri="{BB962C8B-B14F-4D97-AF65-F5344CB8AC3E}">
        <p14:creationId xmlns:p14="http://schemas.microsoft.com/office/powerpoint/2010/main" val="592677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4.4 Provisioning and Config </a:t>
            </a:r>
            <a:r>
              <a:rPr lang="en-US" dirty="0" err="1"/>
              <a:t>Mgmt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Provision a Device to become a Node and join a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Configure the Network to accept the Node</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22</a:t>
            </a:fld>
            <a:endParaRPr lang="en-US" dirty="0"/>
          </a:p>
        </p:txBody>
      </p:sp>
    </p:spTree>
    <p:extLst>
      <p:ext uri="{BB962C8B-B14F-4D97-AF65-F5344CB8AC3E}">
        <p14:creationId xmlns:p14="http://schemas.microsoft.com/office/powerpoint/2010/main" val="2355864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4.5.2 Mesh Client for Windows</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23</a:t>
            </a:fld>
            <a:endParaRPr lang="en-US" dirty="0"/>
          </a:p>
        </p:txBody>
      </p:sp>
    </p:spTree>
    <p:extLst>
      <p:ext uri="{BB962C8B-B14F-4D97-AF65-F5344CB8AC3E}">
        <p14:creationId xmlns:p14="http://schemas.microsoft.com/office/powerpoint/2010/main" val="4157882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4.5.2 Mesh Client for Windows</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24</a:t>
            </a:fld>
            <a:endParaRPr lang="en-US" dirty="0"/>
          </a:p>
        </p:txBody>
      </p:sp>
    </p:spTree>
    <p:extLst>
      <p:ext uri="{BB962C8B-B14F-4D97-AF65-F5344CB8AC3E}">
        <p14:creationId xmlns:p14="http://schemas.microsoft.com/office/powerpoint/2010/main" val="1446494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4.5.1 Client Control Mesh (CCM) for Windows</a:t>
            </a:r>
          </a:p>
        </p:txBody>
      </p:sp>
      <p:sp>
        <p:nvSpPr>
          <p:cNvPr id="4" name="Slide Number Placeholder 3"/>
          <p:cNvSpPr>
            <a:spLocks noGrp="1"/>
          </p:cNvSpPr>
          <p:nvPr>
            <p:ph type="sldNum" sz="quarter" idx="5"/>
          </p:nvPr>
        </p:nvSpPr>
        <p:spPr/>
        <p:txBody>
          <a:bodyPr/>
          <a:lstStyle/>
          <a:p>
            <a:fld id="{CA99C770-4B49-4953-94C9-DB8C320751DE}" type="slidenum">
              <a:rPr lang="en-US" smtClean="0"/>
              <a:t>25</a:t>
            </a:fld>
            <a:endParaRPr lang="en-US" dirty="0"/>
          </a:p>
        </p:txBody>
      </p:sp>
    </p:spTree>
    <p:extLst>
      <p:ext uri="{BB962C8B-B14F-4D97-AF65-F5344CB8AC3E}">
        <p14:creationId xmlns:p14="http://schemas.microsoft.com/office/powerpoint/2010/main" val="2469426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4.5.2 Mesh Client (Windows)</a:t>
            </a:r>
          </a:p>
        </p:txBody>
      </p:sp>
      <p:sp>
        <p:nvSpPr>
          <p:cNvPr id="4" name="Slide Number Placeholder 3"/>
          <p:cNvSpPr>
            <a:spLocks noGrp="1"/>
          </p:cNvSpPr>
          <p:nvPr>
            <p:ph type="sldNum" sz="quarter" idx="5"/>
          </p:nvPr>
        </p:nvSpPr>
        <p:spPr/>
        <p:txBody>
          <a:bodyPr/>
          <a:lstStyle/>
          <a:p>
            <a:fld id="{CA99C770-4B49-4953-94C9-DB8C320751DE}" type="slidenum">
              <a:rPr lang="en-US" smtClean="0"/>
              <a:t>26</a:t>
            </a:fld>
            <a:endParaRPr lang="en-US" dirty="0"/>
          </a:p>
        </p:txBody>
      </p:sp>
    </p:spTree>
    <p:extLst>
      <p:ext uri="{BB962C8B-B14F-4D97-AF65-F5344CB8AC3E}">
        <p14:creationId xmlns:p14="http://schemas.microsoft.com/office/powerpoint/2010/main" val="2539849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4.5.2 Mesh Client (Windows)</a:t>
            </a:r>
          </a:p>
        </p:txBody>
      </p:sp>
      <p:sp>
        <p:nvSpPr>
          <p:cNvPr id="4" name="Slide Number Placeholder 3"/>
          <p:cNvSpPr>
            <a:spLocks noGrp="1"/>
          </p:cNvSpPr>
          <p:nvPr>
            <p:ph type="sldNum" sz="quarter" idx="5"/>
          </p:nvPr>
        </p:nvSpPr>
        <p:spPr/>
        <p:txBody>
          <a:bodyPr/>
          <a:lstStyle/>
          <a:p>
            <a:fld id="{CA99C770-4B49-4953-94C9-DB8C320751DE}" type="slidenum">
              <a:rPr lang="en-US" smtClean="0"/>
              <a:t>27</a:t>
            </a:fld>
            <a:endParaRPr lang="en-US" dirty="0"/>
          </a:p>
        </p:txBody>
      </p:sp>
    </p:spTree>
    <p:extLst>
      <p:ext uri="{BB962C8B-B14F-4D97-AF65-F5344CB8AC3E}">
        <p14:creationId xmlns:p14="http://schemas.microsoft.com/office/powerpoint/2010/main" val="1099220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4.5.2 Mesh Client (for Windows)</a:t>
            </a:r>
          </a:p>
        </p:txBody>
      </p:sp>
      <p:sp>
        <p:nvSpPr>
          <p:cNvPr id="4" name="Slide Number Placeholder 3"/>
          <p:cNvSpPr>
            <a:spLocks noGrp="1"/>
          </p:cNvSpPr>
          <p:nvPr>
            <p:ph type="sldNum" sz="quarter" idx="5"/>
          </p:nvPr>
        </p:nvSpPr>
        <p:spPr/>
        <p:txBody>
          <a:bodyPr/>
          <a:lstStyle/>
          <a:p>
            <a:fld id="{CA99C770-4B49-4953-94C9-DB8C320751DE}" type="slidenum">
              <a:rPr lang="en-US" smtClean="0"/>
              <a:t>28</a:t>
            </a:fld>
            <a:endParaRPr lang="en-US" dirty="0"/>
          </a:p>
        </p:txBody>
      </p:sp>
    </p:spTree>
    <p:extLst>
      <p:ext uri="{BB962C8B-B14F-4D97-AF65-F5344CB8AC3E}">
        <p14:creationId xmlns:p14="http://schemas.microsoft.com/office/powerpoint/2010/main" val="1982103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4.5.3 Mesh App for Android</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29</a:t>
            </a:fld>
            <a:endParaRPr lang="en-US" dirty="0"/>
          </a:p>
        </p:txBody>
      </p:sp>
    </p:spTree>
    <p:extLst>
      <p:ext uri="{BB962C8B-B14F-4D97-AF65-F5344CB8AC3E}">
        <p14:creationId xmlns:p14="http://schemas.microsoft.com/office/powerpoint/2010/main" val="3045599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BLE_Mesh-05-Mesh-Details.docx</a:t>
            </a:r>
          </a:p>
          <a:p>
            <a:r>
              <a:rPr lang="en-US" dirty="0"/>
              <a:t>Aligns with portion of WBT101-07B-Mesh-Details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27B9AB75-D001-45A3-BBE0-4F524B674A79}" type="slidenum">
              <a:rPr lang="en-US" smtClean="0"/>
              <a:t>30</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&gt;&gt;Manual Section 1.1 Tour of </a:t>
            </a:r>
            <a:r>
              <a:rPr lang="en-US" dirty="0" err="1"/>
              <a:t>ModusToolbox</a:t>
            </a:r>
            <a:r>
              <a:rPr lang="en-US" dirty="0"/>
              <a:t> IDE</a:t>
            </a:r>
          </a:p>
          <a:p>
            <a:r>
              <a:rPr lang="en-US" dirty="0"/>
              <a:t>High level overview of Cypress products and major IDE tools</a:t>
            </a:r>
          </a:p>
          <a:p>
            <a:r>
              <a:rPr lang="en-US" dirty="0"/>
              <a:t>Take-Aways: </a:t>
            </a:r>
          </a:p>
          <a:p>
            <a:pPr marL="228600" indent="-228600">
              <a:buAutoNum type="arabicParenR"/>
            </a:pPr>
            <a:r>
              <a:rPr lang="en-US" dirty="0"/>
              <a:t>Cypress has three product lines: Connectivity; Processing; Memory</a:t>
            </a:r>
          </a:p>
          <a:p>
            <a:pPr marL="228600" indent="-228600">
              <a:buAutoNum type="arabicParenR"/>
            </a:pPr>
            <a:r>
              <a:rPr lang="en-US" dirty="0"/>
              <a:t>Cypress has three IDEs: </a:t>
            </a:r>
            <a:r>
              <a:rPr lang="en-US" dirty="0" err="1"/>
              <a:t>PSoC</a:t>
            </a:r>
            <a:r>
              <a:rPr lang="en-US" dirty="0"/>
              <a:t> Creator; WICED; </a:t>
            </a:r>
            <a:r>
              <a:rPr lang="en-US" dirty="0" err="1"/>
              <a:t>ModusToolbox</a:t>
            </a:r>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3</a:t>
            </a:fld>
            <a:endParaRPr lang="en-US" dirty="0"/>
          </a:p>
        </p:txBody>
      </p:sp>
    </p:spTree>
    <p:extLst>
      <p:ext uri="{BB962C8B-B14F-4D97-AF65-F5344CB8AC3E}">
        <p14:creationId xmlns:p14="http://schemas.microsoft.com/office/powerpoint/2010/main" val="1530566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5.1 Protocol Details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Ceiling fan image from </a:t>
            </a:r>
            <a:r>
              <a:rPr lang="en-US" dirty="0">
                <a:hlinkClick r:id="rId3"/>
              </a:rPr>
              <a:t>http://www.neiltortorella.com/ceiling-fan-bulb/superb-ceiling-fan-bulb-7-images-of-ceiling-fans-with-light-bulbs/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 seat position image from YouTube </a:t>
            </a:r>
            <a:r>
              <a:rPr lang="en-US" dirty="0">
                <a:hlinkClick r:id="rId4"/>
              </a:rPr>
              <a:t>https://www.youtube.com/watch?v=zwF1uR50K7o</a:t>
            </a:r>
            <a:endParaRPr lang="en-US" dirty="0"/>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31</a:t>
            </a:fld>
            <a:endParaRPr lang="en-US" dirty="0"/>
          </a:p>
        </p:txBody>
      </p:sp>
    </p:spTree>
    <p:extLst>
      <p:ext uri="{BB962C8B-B14F-4D97-AF65-F5344CB8AC3E}">
        <p14:creationId xmlns:p14="http://schemas.microsoft.com/office/powerpoint/2010/main" val="2307069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5.2 Models</a:t>
            </a:r>
          </a:p>
          <a:p>
            <a:endParaRPr lang="en-US" dirty="0"/>
          </a:p>
          <a:p>
            <a:r>
              <a:rPr lang="en-US" dirty="0"/>
              <a:t>Image of Light Switch from </a:t>
            </a:r>
            <a:r>
              <a:rPr lang="en-US" dirty="0">
                <a:hlinkClick r:id="rId3"/>
              </a:rPr>
              <a:t>http://clipartmag.com/switch-drawing#switch-drawing-36.jpg</a:t>
            </a:r>
            <a:endParaRPr lang="en-US" dirty="0"/>
          </a:p>
          <a:p>
            <a:r>
              <a:rPr lang="en-US" dirty="0"/>
              <a:t>Image of Light Bulb from icons in PowerPoint</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32</a:t>
            </a:fld>
            <a:endParaRPr lang="en-US" dirty="0"/>
          </a:p>
        </p:txBody>
      </p:sp>
    </p:spTree>
    <p:extLst>
      <p:ext uri="{BB962C8B-B14F-4D97-AF65-F5344CB8AC3E}">
        <p14:creationId xmlns:p14="http://schemas.microsoft.com/office/powerpoint/2010/main" val="2329128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5.3 Mesh Stack Architecture</a:t>
            </a:r>
          </a:p>
          <a:p>
            <a:endParaRPr lang="en-US" dirty="0"/>
          </a:p>
        </p:txBody>
      </p:sp>
      <p:sp>
        <p:nvSpPr>
          <p:cNvPr id="4" name="Slide Number Placeholder 3"/>
          <p:cNvSpPr>
            <a:spLocks noGrp="1"/>
          </p:cNvSpPr>
          <p:nvPr>
            <p:ph type="sldNum" sz="quarter" idx="5"/>
          </p:nvPr>
        </p:nvSpPr>
        <p:spPr/>
        <p:txBody>
          <a:bodyPr/>
          <a:lstStyle/>
          <a:p>
            <a:fld id="{27B9AB75-D001-45A3-BBE0-4F524B674A79}" type="slidenum">
              <a:rPr lang="en-US" smtClean="0"/>
              <a:t>33</a:t>
            </a:fld>
            <a:endParaRPr lang="en-US" dirty="0"/>
          </a:p>
        </p:txBody>
      </p:sp>
    </p:spTree>
    <p:extLst>
      <p:ext uri="{BB962C8B-B14F-4D97-AF65-F5344CB8AC3E}">
        <p14:creationId xmlns:p14="http://schemas.microsoft.com/office/powerpoint/2010/main" val="834823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5.4 Security</a:t>
            </a:r>
          </a:p>
          <a:p>
            <a:endParaRPr lang="en-US" dirty="0"/>
          </a:p>
          <a:p>
            <a:r>
              <a:rPr lang="en-US" dirty="0"/>
              <a:t>Security is built into Mesh networks with keys structured for various types of access</a:t>
            </a:r>
          </a:p>
        </p:txBody>
      </p:sp>
      <p:sp>
        <p:nvSpPr>
          <p:cNvPr id="4" name="Slide Number Placeholder 3"/>
          <p:cNvSpPr>
            <a:spLocks noGrp="1"/>
          </p:cNvSpPr>
          <p:nvPr>
            <p:ph type="sldNum" sz="quarter" idx="5"/>
          </p:nvPr>
        </p:nvSpPr>
        <p:spPr/>
        <p:txBody>
          <a:bodyPr/>
          <a:lstStyle/>
          <a:p>
            <a:fld id="{CA99C770-4B49-4953-94C9-DB8C320751DE}" type="slidenum">
              <a:rPr lang="en-US" smtClean="0"/>
              <a:t>34</a:t>
            </a:fld>
            <a:endParaRPr lang="en-US" dirty="0"/>
          </a:p>
        </p:txBody>
      </p:sp>
    </p:spTree>
    <p:extLst>
      <p:ext uri="{BB962C8B-B14F-4D97-AF65-F5344CB8AC3E}">
        <p14:creationId xmlns:p14="http://schemas.microsoft.com/office/powerpoint/2010/main" val="2187318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Aligns with BLE_Mesh-06-Mesh-Firmware.docx</a:t>
            </a:r>
          </a:p>
          <a:p>
            <a:r>
              <a:rPr lang="en-US" dirty="0"/>
              <a:t>Aligns with portion of WBT101-07C-Mesh-Firmware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27B9AB75-D001-45A3-BBE0-4F524B674A79}" type="slidenum">
              <a:rPr lang="en-US" smtClean="0"/>
              <a:t>35</a:t>
            </a:fld>
            <a:endParaRPr lang="en-US" dirty="0"/>
          </a:p>
        </p:txBody>
      </p:sp>
    </p:spTree>
    <p:extLst>
      <p:ext uri="{BB962C8B-B14F-4D97-AF65-F5344CB8AC3E}">
        <p14:creationId xmlns:p14="http://schemas.microsoft.com/office/powerpoint/2010/main" val="2429246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6.1 Firmware Architecture</a:t>
            </a:r>
          </a:p>
          <a:p>
            <a:r>
              <a:rPr lang="en-US" dirty="0"/>
              <a:t>&gt;&gt; Manual 6.1.1 Mesh Application and Libraries</a:t>
            </a:r>
          </a:p>
          <a:p>
            <a:r>
              <a:rPr lang="en-US" dirty="0"/>
              <a:t>&gt;&gt; Manual </a:t>
            </a:r>
            <a:r>
              <a:rPr lang="en-US"/>
              <a:t>6.1.2A and 2B </a:t>
            </a:r>
            <a:r>
              <a:rPr lang="en-US" dirty="0"/>
              <a:t>User Application</a:t>
            </a:r>
          </a:p>
        </p:txBody>
      </p:sp>
      <p:sp>
        <p:nvSpPr>
          <p:cNvPr id="4" name="Slide Number Placeholder 3"/>
          <p:cNvSpPr>
            <a:spLocks noGrp="1"/>
          </p:cNvSpPr>
          <p:nvPr>
            <p:ph type="sldNum" sz="quarter" idx="5"/>
          </p:nvPr>
        </p:nvSpPr>
        <p:spPr/>
        <p:txBody>
          <a:bodyPr/>
          <a:lstStyle/>
          <a:p>
            <a:fld id="{CA99C770-4B49-4953-94C9-DB8C320751DE}" type="slidenum">
              <a:rPr lang="en-US" smtClean="0"/>
              <a:t>36</a:t>
            </a:fld>
            <a:endParaRPr lang="en-US" dirty="0"/>
          </a:p>
        </p:txBody>
      </p:sp>
    </p:spTree>
    <p:extLst>
      <p:ext uri="{BB962C8B-B14F-4D97-AF65-F5344CB8AC3E}">
        <p14:creationId xmlns:p14="http://schemas.microsoft.com/office/powerpoint/2010/main" val="3163666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6.1 2C User Function Callbacks</a:t>
            </a:r>
          </a:p>
          <a:p>
            <a:r>
              <a:rPr lang="en-US" dirty="0"/>
              <a:t>&gt;&gt; Manual 6.1 2D Sending Messages</a:t>
            </a:r>
          </a:p>
          <a:p>
            <a:r>
              <a:rPr lang="en-US" dirty="0"/>
              <a:t>&gt;&gt; Manual 6.1 2E Notifying Mesh Model Library of local changes</a:t>
            </a:r>
          </a:p>
        </p:txBody>
      </p:sp>
      <p:sp>
        <p:nvSpPr>
          <p:cNvPr id="4" name="Slide Number Placeholder 3"/>
          <p:cNvSpPr>
            <a:spLocks noGrp="1"/>
          </p:cNvSpPr>
          <p:nvPr>
            <p:ph type="sldNum" sz="quarter" idx="5"/>
          </p:nvPr>
        </p:nvSpPr>
        <p:spPr/>
        <p:txBody>
          <a:bodyPr/>
          <a:lstStyle/>
          <a:p>
            <a:fld id="{CA99C770-4B49-4953-94C9-DB8C320751DE}" type="slidenum">
              <a:rPr lang="en-US" smtClean="0"/>
              <a:t>37</a:t>
            </a:fld>
            <a:endParaRPr lang="en-US" dirty="0"/>
          </a:p>
        </p:txBody>
      </p:sp>
    </p:spTree>
    <p:extLst>
      <p:ext uri="{BB962C8B-B14F-4D97-AF65-F5344CB8AC3E}">
        <p14:creationId xmlns:p14="http://schemas.microsoft.com/office/powerpoint/2010/main" val="2828196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6.2 Mesh Demo Starter Applications</a:t>
            </a:r>
          </a:p>
        </p:txBody>
      </p:sp>
      <p:sp>
        <p:nvSpPr>
          <p:cNvPr id="4" name="Slide Number Placeholder 3"/>
          <p:cNvSpPr>
            <a:spLocks noGrp="1"/>
          </p:cNvSpPr>
          <p:nvPr>
            <p:ph type="sldNum" sz="quarter" idx="5"/>
          </p:nvPr>
        </p:nvSpPr>
        <p:spPr/>
        <p:txBody>
          <a:bodyPr/>
          <a:lstStyle/>
          <a:p>
            <a:fld id="{CA99C770-4B49-4953-94C9-DB8C320751DE}" type="slidenum">
              <a:rPr lang="en-US" smtClean="0"/>
              <a:t>38</a:t>
            </a:fld>
            <a:endParaRPr lang="en-US" dirty="0"/>
          </a:p>
        </p:txBody>
      </p:sp>
    </p:spTree>
    <p:extLst>
      <p:ext uri="{BB962C8B-B14F-4D97-AF65-F5344CB8AC3E}">
        <p14:creationId xmlns:p14="http://schemas.microsoft.com/office/powerpoint/2010/main" val="2663599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B9AB75-D001-45A3-BBE0-4F524B674A79}" type="slidenum">
              <a:rPr lang="en-US" smtClean="0"/>
              <a:t>39</a:t>
            </a:fld>
            <a:endParaRPr lang="en-US" dirty="0"/>
          </a:p>
        </p:txBody>
      </p:sp>
    </p:spTree>
    <p:extLst>
      <p:ext uri="{BB962C8B-B14F-4D97-AF65-F5344CB8AC3E}">
        <p14:creationId xmlns:p14="http://schemas.microsoft.com/office/powerpoint/2010/main" val="2897218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6.2 Mesh Demo Starter Applications</a:t>
            </a:r>
          </a:p>
          <a:p>
            <a:endParaRPr lang="en-US" dirty="0"/>
          </a:p>
          <a:p>
            <a:r>
              <a:rPr lang="en-US" dirty="0"/>
              <a:t>Recommend Setting up and testing a method to display Android App on screen for demo portion of tutorial.</a:t>
            </a:r>
          </a:p>
          <a:p>
            <a:r>
              <a:rPr lang="en-US" dirty="0"/>
              <a:t>Possible Reference @ </a:t>
            </a:r>
            <a:r>
              <a:rPr lang="en-US" dirty="0">
                <a:hlinkClick r:id="rId3"/>
              </a:rPr>
              <a:t>https://fossbytes.com/android-screen-mirroring-apps-pc/</a:t>
            </a:r>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40</a:t>
            </a:fld>
            <a:endParaRPr lang="en-US" dirty="0"/>
          </a:p>
        </p:txBody>
      </p:sp>
    </p:spTree>
    <p:extLst>
      <p:ext uri="{BB962C8B-B14F-4D97-AF65-F5344CB8AC3E}">
        <p14:creationId xmlns:p14="http://schemas.microsoft.com/office/powerpoint/2010/main" val="137278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&gt;&gt;Manual Section 1.1 Tour of </a:t>
            </a:r>
            <a:r>
              <a:rPr lang="en-US" dirty="0" err="1"/>
              <a:t>ModusToolbox</a:t>
            </a:r>
            <a:r>
              <a:rPr lang="en-US" dirty="0"/>
              <a:t> IDE</a:t>
            </a:r>
          </a:p>
          <a:p>
            <a:r>
              <a:rPr lang="en-US" dirty="0"/>
              <a:t>Background history of </a:t>
            </a:r>
            <a:r>
              <a:rPr lang="en-US" dirty="0" err="1"/>
              <a:t>ModusToolbox</a:t>
            </a:r>
            <a:endParaRPr lang="en-US" dirty="0"/>
          </a:p>
          <a:p>
            <a:r>
              <a:rPr lang="en-US" dirty="0"/>
              <a:t>Take-Aways:</a:t>
            </a:r>
          </a:p>
          <a:p>
            <a:r>
              <a:rPr lang="en-US" dirty="0"/>
              <a:t>1) </a:t>
            </a:r>
            <a:r>
              <a:rPr lang="en-US" dirty="0" err="1"/>
              <a:t>ModusToolbox</a:t>
            </a:r>
            <a:r>
              <a:rPr lang="en-US" dirty="0"/>
              <a:t> combines features from </a:t>
            </a:r>
            <a:r>
              <a:rPr lang="en-US" dirty="0" err="1"/>
              <a:t>PSoC</a:t>
            </a:r>
            <a:r>
              <a:rPr lang="en-US" dirty="0"/>
              <a:t> Creator and WICED into an updated Eclipse IDE.</a:t>
            </a:r>
          </a:p>
        </p:txBody>
      </p:sp>
      <p:sp>
        <p:nvSpPr>
          <p:cNvPr id="4" name="Slide Number Placeholder 3"/>
          <p:cNvSpPr>
            <a:spLocks noGrp="1"/>
          </p:cNvSpPr>
          <p:nvPr>
            <p:ph type="sldNum" sz="quarter" idx="10"/>
          </p:nvPr>
        </p:nvSpPr>
        <p:spPr/>
        <p:txBody>
          <a:bodyPr/>
          <a:lstStyle/>
          <a:p>
            <a:fld id="{CA99C770-4B49-4953-94C9-DB8C320751DE}" type="slidenum">
              <a:rPr lang="en-US" smtClean="0"/>
              <a:t>4</a:t>
            </a:fld>
            <a:endParaRPr lang="en-US" dirty="0"/>
          </a:p>
        </p:txBody>
      </p:sp>
    </p:spTree>
    <p:extLst>
      <p:ext uri="{BB962C8B-B14F-4D97-AF65-F5344CB8AC3E}">
        <p14:creationId xmlns:p14="http://schemas.microsoft.com/office/powerpoint/2010/main" val="568669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43</a:t>
            </a:fld>
            <a:endParaRPr lang="en-US"/>
          </a:p>
        </p:txBody>
      </p:sp>
    </p:spTree>
    <p:extLst>
      <p:ext uri="{BB962C8B-B14F-4D97-AF65-F5344CB8AC3E}">
        <p14:creationId xmlns:p14="http://schemas.microsoft.com/office/powerpoint/2010/main" val="743461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44</a:t>
            </a:fld>
            <a:endParaRPr lang="en-US"/>
          </a:p>
        </p:txBody>
      </p:sp>
    </p:spTree>
    <p:extLst>
      <p:ext uri="{BB962C8B-B14F-4D97-AF65-F5344CB8AC3E}">
        <p14:creationId xmlns:p14="http://schemas.microsoft.com/office/powerpoint/2010/main" val="442943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45</a:t>
            </a:fld>
            <a:endParaRPr lang="en-US"/>
          </a:p>
        </p:txBody>
      </p:sp>
    </p:spTree>
    <p:extLst>
      <p:ext uri="{BB962C8B-B14F-4D97-AF65-F5344CB8AC3E}">
        <p14:creationId xmlns:p14="http://schemas.microsoft.com/office/powerpoint/2010/main" val="3291058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46</a:t>
            </a:fld>
            <a:endParaRPr lang="en-US"/>
          </a:p>
        </p:txBody>
      </p:sp>
    </p:spTree>
    <p:extLst>
      <p:ext uri="{BB962C8B-B14F-4D97-AF65-F5344CB8AC3E}">
        <p14:creationId xmlns:p14="http://schemas.microsoft.com/office/powerpoint/2010/main" val="3697986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47</a:t>
            </a:fld>
            <a:endParaRPr lang="en-US"/>
          </a:p>
        </p:txBody>
      </p:sp>
    </p:spTree>
    <p:extLst>
      <p:ext uri="{BB962C8B-B14F-4D97-AF65-F5344CB8AC3E}">
        <p14:creationId xmlns:p14="http://schemas.microsoft.com/office/powerpoint/2010/main" val="3921802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48</a:t>
            </a:fld>
            <a:endParaRPr lang="en-US"/>
          </a:p>
        </p:txBody>
      </p:sp>
    </p:spTree>
    <p:extLst>
      <p:ext uri="{BB962C8B-B14F-4D97-AF65-F5344CB8AC3E}">
        <p14:creationId xmlns:p14="http://schemas.microsoft.com/office/powerpoint/2010/main" val="103852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49</a:t>
            </a:fld>
            <a:endParaRPr lang="en-US"/>
          </a:p>
        </p:txBody>
      </p:sp>
    </p:spTree>
    <p:extLst>
      <p:ext uri="{BB962C8B-B14F-4D97-AF65-F5344CB8AC3E}">
        <p14:creationId xmlns:p14="http://schemas.microsoft.com/office/powerpoint/2010/main" val="971859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50</a:t>
            </a:fld>
            <a:endParaRPr lang="en-US" dirty="0"/>
          </a:p>
        </p:txBody>
      </p:sp>
    </p:spTree>
    <p:extLst>
      <p:ext uri="{BB962C8B-B14F-4D97-AF65-F5344CB8AC3E}">
        <p14:creationId xmlns:p14="http://schemas.microsoft.com/office/powerpoint/2010/main" val="2525621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51</a:t>
            </a:fld>
            <a:endParaRPr lang="en-US" dirty="0"/>
          </a:p>
        </p:txBody>
      </p:sp>
    </p:spTree>
    <p:extLst>
      <p:ext uri="{BB962C8B-B14F-4D97-AF65-F5344CB8AC3E}">
        <p14:creationId xmlns:p14="http://schemas.microsoft.com/office/powerpoint/2010/main" val="2482271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52</a:t>
            </a:fld>
            <a:endParaRPr lang="en-US"/>
          </a:p>
        </p:txBody>
      </p:sp>
    </p:spTree>
    <p:extLst>
      <p:ext uri="{BB962C8B-B14F-4D97-AF65-F5344CB8AC3E}">
        <p14:creationId xmlns:p14="http://schemas.microsoft.com/office/powerpoint/2010/main" val="2197959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 Manual 1.1.1 First Look</a:t>
            </a:r>
          </a:p>
          <a:p>
            <a:r>
              <a:rPr lang="en-US" dirty="0"/>
              <a:t>Reference Section 4. IDE Description from Modus Toolbox IDE User Guide Rev *A</a:t>
            </a:r>
          </a:p>
          <a:p>
            <a:r>
              <a:rPr lang="en-US" dirty="0"/>
              <a:t>Take-Aways: </a:t>
            </a:r>
            <a:r>
              <a:rPr lang="en-US" dirty="0" err="1"/>
              <a:t>ModusToolbox</a:t>
            </a:r>
            <a:r>
              <a:rPr lang="en-US" dirty="0"/>
              <a:t> modeled after Eclipse. Quick Panel adds links to documentation and Cypress Custom Features such as Device Configurator</a:t>
            </a:r>
          </a:p>
        </p:txBody>
      </p:sp>
      <p:sp>
        <p:nvSpPr>
          <p:cNvPr id="4" name="Slide Number Placeholder 3"/>
          <p:cNvSpPr>
            <a:spLocks noGrp="1"/>
          </p:cNvSpPr>
          <p:nvPr>
            <p:ph type="sldNum" sz="quarter" idx="5"/>
          </p:nvPr>
        </p:nvSpPr>
        <p:spPr/>
        <p:txBody>
          <a:bodyPr/>
          <a:lstStyle/>
          <a:p>
            <a:fld id="{CA99C770-4B49-4953-94C9-DB8C320751DE}" type="slidenum">
              <a:rPr lang="en-US" smtClean="0"/>
              <a:t>5</a:t>
            </a:fld>
            <a:endParaRPr lang="en-US" dirty="0"/>
          </a:p>
        </p:txBody>
      </p:sp>
    </p:spTree>
    <p:extLst>
      <p:ext uri="{BB962C8B-B14F-4D97-AF65-F5344CB8AC3E}">
        <p14:creationId xmlns:p14="http://schemas.microsoft.com/office/powerpoint/2010/main" val="2002404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7B.1</a:t>
            </a:r>
          </a:p>
        </p:txBody>
      </p:sp>
      <p:sp>
        <p:nvSpPr>
          <p:cNvPr id="4" name="Slide Number Placeholder 3"/>
          <p:cNvSpPr>
            <a:spLocks noGrp="1"/>
          </p:cNvSpPr>
          <p:nvPr>
            <p:ph type="sldNum" sz="quarter" idx="5"/>
          </p:nvPr>
        </p:nvSpPr>
        <p:spPr/>
        <p:txBody>
          <a:bodyPr/>
          <a:lstStyle/>
          <a:p>
            <a:fld id="{CA99C770-4B49-4953-94C9-DB8C320751DE}" type="slidenum">
              <a:rPr lang="en-US" smtClean="0"/>
              <a:t>53</a:t>
            </a:fld>
            <a:endParaRPr lang="en-US"/>
          </a:p>
        </p:txBody>
      </p:sp>
    </p:spTree>
    <p:extLst>
      <p:ext uri="{BB962C8B-B14F-4D97-AF65-F5344CB8AC3E}">
        <p14:creationId xmlns:p14="http://schemas.microsoft.com/office/powerpoint/2010/main" val="3785042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7B.1 continued</a:t>
            </a:r>
          </a:p>
          <a:p>
            <a:r>
              <a:rPr lang="en-US" dirty="0"/>
              <a:t>Identify a device to be provisioned by either programming one at a time then provision before programming the next</a:t>
            </a:r>
          </a:p>
          <a:p>
            <a:r>
              <a:rPr lang="en-US" dirty="0"/>
              <a:t>Identify a provisioned device by communicating with it and observing it’s indicator or using it’s switch or sensor</a:t>
            </a:r>
          </a:p>
        </p:txBody>
      </p:sp>
      <p:sp>
        <p:nvSpPr>
          <p:cNvPr id="4" name="Slide Number Placeholder 3"/>
          <p:cNvSpPr>
            <a:spLocks noGrp="1"/>
          </p:cNvSpPr>
          <p:nvPr>
            <p:ph type="sldNum" sz="quarter" idx="5"/>
          </p:nvPr>
        </p:nvSpPr>
        <p:spPr/>
        <p:txBody>
          <a:bodyPr/>
          <a:lstStyle/>
          <a:p>
            <a:fld id="{CA99C770-4B49-4953-94C9-DB8C320751DE}" type="slidenum">
              <a:rPr lang="en-US" smtClean="0"/>
              <a:t>54</a:t>
            </a:fld>
            <a:endParaRPr lang="en-US"/>
          </a:p>
        </p:txBody>
      </p:sp>
    </p:spTree>
    <p:extLst>
      <p:ext uri="{BB962C8B-B14F-4D97-AF65-F5344CB8AC3E}">
        <p14:creationId xmlns:p14="http://schemas.microsoft.com/office/powerpoint/2010/main" val="36709509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55</a:t>
            </a:fld>
            <a:endParaRPr lang="en-US"/>
          </a:p>
        </p:txBody>
      </p:sp>
    </p:spTree>
    <p:extLst>
      <p:ext uri="{BB962C8B-B14F-4D97-AF65-F5344CB8AC3E}">
        <p14:creationId xmlns:p14="http://schemas.microsoft.com/office/powerpoint/2010/main" val="448100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56</a:t>
            </a:fld>
            <a:endParaRPr lang="en-US"/>
          </a:p>
        </p:txBody>
      </p:sp>
    </p:spTree>
    <p:extLst>
      <p:ext uri="{BB962C8B-B14F-4D97-AF65-F5344CB8AC3E}">
        <p14:creationId xmlns:p14="http://schemas.microsoft.com/office/powerpoint/2010/main" val="3493260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57</a:t>
            </a:fld>
            <a:endParaRPr lang="en-US"/>
          </a:p>
        </p:txBody>
      </p:sp>
    </p:spTree>
    <p:extLst>
      <p:ext uri="{BB962C8B-B14F-4D97-AF65-F5344CB8AC3E}">
        <p14:creationId xmlns:p14="http://schemas.microsoft.com/office/powerpoint/2010/main" val="2203419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58</a:t>
            </a:fld>
            <a:endParaRPr lang="en-US"/>
          </a:p>
        </p:txBody>
      </p:sp>
    </p:spTree>
    <p:extLst>
      <p:ext uri="{BB962C8B-B14F-4D97-AF65-F5344CB8AC3E}">
        <p14:creationId xmlns:p14="http://schemas.microsoft.com/office/powerpoint/2010/main" val="1083631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Exercise 7B.1 continued</a:t>
            </a:r>
          </a:p>
        </p:txBody>
      </p:sp>
      <p:sp>
        <p:nvSpPr>
          <p:cNvPr id="4" name="Slide Number Placeholder 3"/>
          <p:cNvSpPr>
            <a:spLocks noGrp="1"/>
          </p:cNvSpPr>
          <p:nvPr>
            <p:ph type="sldNum" sz="quarter" idx="5"/>
          </p:nvPr>
        </p:nvSpPr>
        <p:spPr/>
        <p:txBody>
          <a:bodyPr/>
          <a:lstStyle/>
          <a:p>
            <a:fld id="{CA99C770-4B49-4953-94C9-DB8C320751DE}" type="slidenum">
              <a:rPr lang="en-US" smtClean="0"/>
              <a:t>59</a:t>
            </a:fld>
            <a:endParaRPr lang="en-US"/>
          </a:p>
        </p:txBody>
      </p:sp>
    </p:spTree>
    <p:extLst>
      <p:ext uri="{BB962C8B-B14F-4D97-AF65-F5344CB8AC3E}">
        <p14:creationId xmlns:p14="http://schemas.microsoft.com/office/powerpoint/2010/main" val="42172411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60</a:t>
            </a:fld>
            <a:endParaRPr lang="en-US" dirty="0"/>
          </a:p>
        </p:txBody>
      </p:sp>
    </p:spTree>
    <p:extLst>
      <p:ext uri="{BB962C8B-B14F-4D97-AF65-F5344CB8AC3E}">
        <p14:creationId xmlns:p14="http://schemas.microsoft.com/office/powerpoint/2010/main" val="1577277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7A.1</a:t>
            </a:r>
          </a:p>
        </p:txBody>
      </p:sp>
      <p:sp>
        <p:nvSpPr>
          <p:cNvPr id="4" name="Slide Number Placeholder 3"/>
          <p:cNvSpPr>
            <a:spLocks noGrp="1"/>
          </p:cNvSpPr>
          <p:nvPr>
            <p:ph type="sldNum" sz="quarter" idx="5"/>
          </p:nvPr>
        </p:nvSpPr>
        <p:spPr/>
        <p:txBody>
          <a:bodyPr/>
          <a:lstStyle/>
          <a:p>
            <a:fld id="{CA99C770-4B49-4953-94C9-DB8C320751DE}" type="slidenum">
              <a:rPr lang="en-US" smtClean="0"/>
              <a:t>61</a:t>
            </a:fld>
            <a:endParaRPr lang="en-US" dirty="0"/>
          </a:p>
        </p:txBody>
      </p:sp>
    </p:spTree>
    <p:extLst>
      <p:ext uri="{BB962C8B-B14F-4D97-AF65-F5344CB8AC3E}">
        <p14:creationId xmlns:p14="http://schemas.microsoft.com/office/powerpoint/2010/main" val="23682936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7C.1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Hint: You may want to label the kits to keep track of which one is programmed with each project. Remember if you accidentally press the user button on the </a:t>
            </a:r>
            <a:r>
              <a:rPr lang="en-US" sz="1200" dirty="0" err="1"/>
              <a:t>LightDimmable</a:t>
            </a:r>
            <a:r>
              <a:rPr lang="en-US" sz="1200" dirty="0"/>
              <a:t> kit, it will perform a factory reset so that kit will need to be re-provisioned.</a:t>
            </a:r>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62</a:t>
            </a:fld>
            <a:endParaRPr lang="en-US"/>
          </a:p>
        </p:txBody>
      </p:sp>
    </p:spTree>
    <p:extLst>
      <p:ext uri="{BB962C8B-B14F-4D97-AF65-F5344CB8AC3E}">
        <p14:creationId xmlns:p14="http://schemas.microsoft.com/office/powerpoint/2010/main" val="268326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Examples have been developed and embedded in </a:t>
            </a:r>
            <a:r>
              <a:rPr lang="en-US" dirty="0" err="1"/>
              <a:t>ModusToolbox</a:t>
            </a:r>
            <a:r>
              <a:rPr lang="en-US" dirty="0"/>
              <a:t> and on GitHub now. More repositories are being developed.</a:t>
            </a:r>
          </a:p>
        </p:txBody>
      </p:sp>
      <p:sp>
        <p:nvSpPr>
          <p:cNvPr id="4" name="Slide Number Placeholder 3"/>
          <p:cNvSpPr>
            <a:spLocks noGrp="1"/>
          </p:cNvSpPr>
          <p:nvPr>
            <p:ph type="sldNum" sz="quarter" idx="5"/>
          </p:nvPr>
        </p:nvSpPr>
        <p:spPr/>
        <p:txBody>
          <a:bodyPr/>
          <a:lstStyle/>
          <a:p>
            <a:fld id="{CA99C770-4B49-4953-94C9-DB8C320751DE}" type="slidenum">
              <a:rPr lang="en-US" smtClean="0"/>
              <a:t>6</a:t>
            </a:fld>
            <a:endParaRPr lang="en-US" dirty="0"/>
          </a:p>
        </p:txBody>
      </p:sp>
    </p:spTree>
    <p:extLst>
      <p:ext uri="{BB962C8B-B14F-4D97-AF65-F5344CB8AC3E}">
        <p14:creationId xmlns:p14="http://schemas.microsoft.com/office/powerpoint/2010/main" val="23362377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Exercise 7C.2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Hint: You may want to label the kits to keep track of which one is programmed with each project. Remember if you accidentally press the user button on the </a:t>
            </a:r>
            <a:r>
              <a:rPr lang="en-US" dirty="0" err="1"/>
              <a:t>LightDimmable</a:t>
            </a:r>
            <a:r>
              <a:rPr lang="en-US" dirty="0"/>
              <a:t> kit, it will perform a factory reset.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Hint: If you hold the “Dimmer” button for longer than 15 seconds a factory reset will be performed and the Dimmer kit will no longer be associated with the mesh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A99C770-4B49-4953-94C9-DB8C320751DE}" type="slidenum">
              <a:rPr lang="en-US" smtClean="0"/>
              <a:t>63</a:t>
            </a:fld>
            <a:endParaRPr lang="en-US"/>
          </a:p>
        </p:txBody>
      </p:sp>
    </p:spTree>
    <p:extLst>
      <p:ext uri="{BB962C8B-B14F-4D97-AF65-F5344CB8AC3E}">
        <p14:creationId xmlns:p14="http://schemas.microsoft.com/office/powerpoint/2010/main" val="1880358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r>
              <a:rPr lang="en-US" dirty="0"/>
              <a:t>Summary of </a:t>
            </a:r>
            <a:r>
              <a:rPr lang="en-US" dirty="0" err="1"/>
              <a:t>BLE_Chapters</a:t>
            </a:r>
            <a:r>
              <a:rPr lang="en-US" dirty="0"/>
              <a:t> 00 through 06</a:t>
            </a:r>
          </a:p>
          <a:p>
            <a:r>
              <a:rPr lang="en-US" dirty="0"/>
              <a:t>Summary of WBT101 from GitHub </a:t>
            </a:r>
            <a:r>
              <a:rPr lang="en-US" sz="1200" b="0" i="0" kern="1200" dirty="0">
                <a:solidFill>
                  <a:schemeClr val="tx1"/>
                </a:solidFill>
                <a:effectLst/>
                <a:latin typeface="+mn-lt"/>
                <a:ea typeface="+mn-ea"/>
                <a:cs typeface="+mn-cs"/>
                <a:hlinkClick r:id="rId3"/>
              </a:rPr>
              <a:t>https://github.com/iotexpert/WBT101</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27B9AB75-D001-45A3-BBE0-4F524B674A79}" type="slidenum">
              <a:rPr lang="en-US" smtClean="0"/>
              <a:t>64</a:t>
            </a:fld>
            <a:endParaRPr lang="en-US" dirty="0"/>
          </a:p>
        </p:txBody>
      </p:sp>
    </p:spTree>
    <p:extLst>
      <p:ext uri="{BB962C8B-B14F-4D97-AF65-F5344CB8AC3E}">
        <p14:creationId xmlns:p14="http://schemas.microsoft.com/office/powerpoint/2010/main" val="4013241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Manual 6.2 Mesh Demo Starter Applications</a:t>
            </a:r>
          </a:p>
        </p:txBody>
      </p:sp>
      <p:sp>
        <p:nvSpPr>
          <p:cNvPr id="4" name="Slide Number Placeholder 3"/>
          <p:cNvSpPr>
            <a:spLocks noGrp="1"/>
          </p:cNvSpPr>
          <p:nvPr>
            <p:ph type="sldNum" sz="quarter" idx="5"/>
          </p:nvPr>
        </p:nvSpPr>
        <p:spPr/>
        <p:txBody>
          <a:bodyPr/>
          <a:lstStyle/>
          <a:p>
            <a:fld id="{CA99C770-4B49-4953-94C9-DB8C320751DE}" type="slidenum">
              <a:rPr lang="en-US" smtClean="0"/>
              <a:t>65</a:t>
            </a:fld>
            <a:endParaRPr lang="en-US" dirty="0"/>
          </a:p>
        </p:txBody>
      </p:sp>
    </p:spTree>
    <p:extLst>
      <p:ext uri="{BB962C8B-B14F-4D97-AF65-F5344CB8AC3E}">
        <p14:creationId xmlns:p14="http://schemas.microsoft.com/office/powerpoint/2010/main" val="12146228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1525" y="1190625"/>
            <a:ext cx="5715000" cy="3214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66</a:t>
            </a:fld>
            <a:endParaRPr lang="en-US" dirty="0"/>
          </a:p>
        </p:txBody>
      </p:sp>
    </p:spTree>
    <p:extLst>
      <p:ext uri="{BB962C8B-B14F-4D97-AF65-F5344CB8AC3E}">
        <p14:creationId xmlns:p14="http://schemas.microsoft.com/office/powerpoint/2010/main" val="3426921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68</a:t>
            </a:fld>
            <a:endParaRPr lang="en-US"/>
          </a:p>
        </p:txBody>
      </p:sp>
    </p:spTree>
    <p:extLst>
      <p:ext uri="{BB962C8B-B14F-4D97-AF65-F5344CB8AC3E}">
        <p14:creationId xmlns:p14="http://schemas.microsoft.com/office/powerpoint/2010/main" val="1800068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69</a:t>
            </a:fld>
            <a:endParaRPr lang="en-US"/>
          </a:p>
        </p:txBody>
      </p:sp>
    </p:spTree>
    <p:extLst>
      <p:ext uri="{BB962C8B-B14F-4D97-AF65-F5344CB8AC3E}">
        <p14:creationId xmlns:p14="http://schemas.microsoft.com/office/powerpoint/2010/main" val="1773368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70</a:t>
            </a:fld>
            <a:endParaRPr lang="en-US"/>
          </a:p>
        </p:txBody>
      </p:sp>
    </p:spTree>
    <p:extLst>
      <p:ext uri="{BB962C8B-B14F-4D97-AF65-F5344CB8AC3E}">
        <p14:creationId xmlns:p14="http://schemas.microsoft.com/office/powerpoint/2010/main" val="4757988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71</a:t>
            </a:fld>
            <a:endParaRPr lang="en-US"/>
          </a:p>
        </p:txBody>
      </p:sp>
    </p:spTree>
    <p:extLst>
      <p:ext uri="{BB962C8B-B14F-4D97-AF65-F5344CB8AC3E}">
        <p14:creationId xmlns:p14="http://schemas.microsoft.com/office/powerpoint/2010/main" val="14050994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72</a:t>
            </a:fld>
            <a:endParaRPr lang="en-US"/>
          </a:p>
        </p:txBody>
      </p:sp>
    </p:spTree>
    <p:extLst>
      <p:ext uri="{BB962C8B-B14F-4D97-AF65-F5344CB8AC3E}">
        <p14:creationId xmlns:p14="http://schemas.microsoft.com/office/powerpoint/2010/main" val="14789244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9AB75-D001-45A3-BBE0-4F524B674A79}" type="slidenum">
              <a:rPr lang="en-US" smtClean="0"/>
              <a:t>73</a:t>
            </a:fld>
            <a:endParaRPr lang="en-US"/>
          </a:p>
        </p:txBody>
      </p:sp>
    </p:spTree>
    <p:extLst>
      <p:ext uri="{BB962C8B-B14F-4D97-AF65-F5344CB8AC3E}">
        <p14:creationId xmlns:p14="http://schemas.microsoft.com/office/powerpoint/2010/main" val="210793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MTB = </a:t>
            </a:r>
            <a:r>
              <a:rPr lang="en-US" dirty="0" err="1"/>
              <a:t>ModusToolBox</a:t>
            </a:r>
            <a:endParaRPr lang="en-US" dirty="0"/>
          </a:p>
          <a:p>
            <a:r>
              <a:rPr lang="en-US" dirty="0"/>
              <a:t>Open Configurator by double clicking “</a:t>
            </a:r>
            <a:r>
              <a:rPr lang="en-US" dirty="0" err="1"/>
              <a:t>design.modus</a:t>
            </a:r>
            <a:r>
              <a:rPr lang="en-US" dirty="0"/>
              <a:t>”</a:t>
            </a:r>
          </a:p>
          <a:p>
            <a:r>
              <a:rPr lang="en-US" dirty="0"/>
              <a:t>Take-Aways = Design Configurator opens a GUI to configure hardware platform specific features</a:t>
            </a:r>
          </a:p>
        </p:txBody>
      </p:sp>
      <p:sp>
        <p:nvSpPr>
          <p:cNvPr id="4" name="Slide Number Placeholder 3"/>
          <p:cNvSpPr>
            <a:spLocks noGrp="1"/>
          </p:cNvSpPr>
          <p:nvPr>
            <p:ph type="sldNum" sz="quarter" idx="5"/>
          </p:nvPr>
        </p:nvSpPr>
        <p:spPr/>
        <p:txBody>
          <a:bodyPr/>
          <a:lstStyle/>
          <a:p>
            <a:fld id="{CA99C770-4B49-4953-94C9-DB8C320751DE}" type="slidenum">
              <a:rPr lang="en-US" smtClean="0"/>
              <a:t>7</a:t>
            </a:fld>
            <a:endParaRPr lang="en-US" dirty="0"/>
          </a:p>
        </p:txBody>
      </p:sp>
    </p:spTree>
    <p:extLst>
      <p:ext uri="{BB962C8B-B14F-4D97-AF65-F5344CB8AC3E}">
        <p14:creationId xmlns:p14="http://schemas.microsoft.com/office/powerpoint/2010/main" val="32011197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74</a:t>
            </a:fld>
            <a:endParaRPr lang="en-US"/>
          </a:p>
        </p:txBody>
      </p:sp>
    </p:spTree>
    <p:extLst>
      <p:ext uri="{BB962C8B-B14F-4D97-AF65-F5344CB8AC3E}">
        <p14:creationId xmlns:p14="http://schemas.microsoft.com/office/powerpoint/2010/main" val="16056869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75</a:t>
            </a:fld>
            <a:endParaRPr lang="en-US"/>
          </a:p>
        </p:txBody>
      </p:sp>
    </p:spTree>
    <p:extLst>
      <p:ext uri="{BB962C8B-B14F-4D97-AF65-F5344CB8AC3E}">
        <p14:creationId xmlns:p14="http://schemas.microsoft.com/office/powerpoint/2010/main" val="2782813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76</a:t>
            </a:fld>
            <a:endParaRPr lang="en-US"/>
          </a:p>
        </p:txBody>
      </p:sp>
    </p:spTree>
    <p:extLst>
      <p:ext uri="{BB962C8B-B14F-4D97-AF65-F5344CB8AC3E}">
        <p14:creationId xmlns:p14="http://schemas.microsoft.com/office/powerpoint/2010/main" val="19393113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latin typeface="Arial" panose="020B0604020202020204" pitchFamily="34" charset="0"/>
                <a:cs typeface="Arial" panose="020B0604020202020204" pitchFamily="34" charset="0"/>
              </a:rPr>
              <a:t>Notes:</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Five Years Out is the tangible future. And the people who live and work there know that new technologies, new materials, new ideas and new electronics will make life not only different, but better. </a:t>
            </a:r>
          </a:p>
          <a:p>
            <a:r>
              <a:rPr lang="en-US" sz="1000" dirty="0">
                <a:latin typeface="Arial" panose="020B0604020202020204" pitchFamily="34" charset="0"/>
                <a:cs typeface="Arial" panose="020B0604020202020204" pitchFamily="34" charset="0"/>
              </a:rPr>
              <a:t>Not just cheaper, but smarter. Not just easier, but more inspired.</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Five Years Out is a way of thinking that is reserved for a special group of people. Engineers, inventors, planners, managers, our customers, us. Anyone who is thinking about the next great innovation. And then the one after that. </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Five Years Out is not 15 or 20 years from now, because that’s science fiction. And it’s not tomorrow, because tomorrow is practically yesterday. It is that special place in the very tangible future where what’s possible meets what’s practical.</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Living in the world of Five Years Out enables us to help our customers and partners stay ahead of what’s ahead, thus helping them to define this future of tangible possibility. </a:t>
            </a:r>
          </a:p>
        </p:txBody>
      </p:sp>
      <p:sp>
        <p:nvSpPr>
          <p:cNvPr id="4" name="Slide Number Placeholder 3"/>
          <p:cNvSpPr>
            <a:spLocks noGrp="1"/>
          </p:cNvSpPr>
          <p:nvPr>
            <p:ph type="sldNum" sz="quarter" idx="10"/>
          </p:nvPr>
        </p:nvSpPr>
        <p:spPr/>
        <p:txBody>
          <a:bodyPr/>
          <a:lstStyle/>
          <a:p>
            <a:fld id="{27B9AB75-D001-45A3-BBE0-4F524B674A79}" type="slidenum">
              <a:rPr lang="en-US" smtClean="0"/>
              <a:t>77</a:t>
            </a:fld>
            <a:endParaRPr lang="en-US"/>
          </a:p>
        </p:txBody>
      </p:sp>
    </p:spTree>
    <p:extLst>
      <p:ext uri="{BB962C8B-B14F-4D97-AF65-F5344CB8AC3E}">
        <p14:creationId xmlns:p14="http://schemas.microsoft.com/office/powerpoint/2010/main" val="39843829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latin typeface="Arial" panose="020B0604020202020204" pitchFamily="34" charset="0"/>
                <a:cs typeface="Arial" panose="020B0604020202020204" pitchFamily="34" charset="0"/>
              </a:rPr>
              <a:t>Notes:</a:t>
            </a:r>
          </a:p>
          <a:p>
            <a:endParaRPr lang="en-US" sz="1000" b="0" i="0" u="none" strike="noStrike" kern="1200" baseline="0" dirty="0">
              <a:solidFill>
                <a:schemeClr val="tx1"/>
              </a:solidFill>
              <a:latin typeface="Arial" panose="020B0604020202020204" pitchFamily="34" charset="0"/>
              <a:cs typeface="Arial" panose="020B0604020202020204" pitchFamily="34" charset="0"/>
            </a:endParaRPr>
          </a:p>
          <a:p>
            <a:r>
              <a:rPr lang="en-US" sz="1000" b="0" i="0" u="none" strike="noStrike" kern="1200" baseline="0" dirty="0">
                <a:solidFill>
                  <a:schemeClr val="tx1"/>
                </a:solidFill>
                <a:latin typeface="Arial" panose="020B0604020202020204" pitchFamily="34" charset="0"/>
                <a:cs typeface="Arial" panose="020B0604020202020204" pitchFamily="34" charset="0"/>
              </a:rPr>
              <a:t>The work Arrow does goes into everything from cars to coffee makers. Smart phones, tablets, video games, refrigerators, kiosks and cable boxes.</a:t>
            </a:r>
          </a:p>
          <a:p>
            <a:endParaRPr lang="en-US" sz="1000" b="0" i="0" u="none" strike="noStrike" kern="1200" baseline="0" dirty="0">
              <a:solidFill>
                <a:schemeClr val="tx1"/>
              </a:solidFill>
              <a:latin typeface="Arial" panose="020B0604020202020204" pitchFamily="34" charset="0"/>
              <a:cs typeface="Arial" panose="020B0604020202020204" pitchFamily="34" charset="0"/>
            </a:endParaRPr>
          </a:p>
          <a:p>
            <a:r>
              <a:rPr lang="en-US" sz="1000" b="0" i="0" u="none" strike="noStrike" kern="1200" baseline="0" dirty="0">
                <a:solidFill>
                  <a:schemeClr val="tx1"/>
                </a:solidFill>
                <a:latin typeface="Arial" panose="020B0604020202020204" pitchFamily="34" charset="0"/>
                <a:cs typeface="Arial" panose="020B0604020202020204" pitchFamily="34" charset="0"/>
              </a:rPr>
              <a:t>Whether it’s amazing or mundane, something you’ve never seen before or the things you can’t live without—you name it. If it takes a charge, chances are, it was built with Arrow.</a:t>
            </a:r>
          </a:p>
          <a:p>
            <a:endParaRPr lang="en-US" sz="1000" b="0" i="0" u="none" strike="noStrike" kern="1200" baseline="0" dirty="0">
              <a:solidFill>
                <a:schemeClr val="tx1"/>
              </a:solidFill>
              <a:latin typeface="Arial" panose="020B0604020202020204" pitchFamily="34" charset="0"/>
              <a:cs typeface="Arial" panose="020B0604020202020204" pitchFamily="34" charset="0"/>
            </a:endParaRPr>
          </a:p>
          <a:p>
            <a:r>
              <a:rPr lang="en-US" sz="1000" b="0" i="0" u="none" strike="noStrike" kern="1200" baseline="0" dirty="0">
                <a:solidFill>
                  <a:schemeClr val="tx1"/>
                </a:solidFill>
                <a:latin typeface="Arial" panose="020B0604020202020204" pitchFamily="34" charset="0"/>
                <a:cs typeface="Arial" panose="020B0604020202020204" pitchFamily="34" charset="0"/>
              </a:rPr>
              <a:t>When you think about the world of Five Years Out…</a:t>
            </a:r>
          </a:p>
          <a:p>
            <a:r>
              <a:rPr lang="en-US" sz="1000" b="0" i="0" u="none" strike="noStrike" kern="1200" baseline="0" dirty="0">
                <a:solidFill>
                  <a:schemeClr val="tx1"/>
                </a:solidFill>
                <a:latin typeface="Arial" panose="020B0604020202020204" pitchFamily="34" charset="0"/>
                <a:cs typeface="Arial" panose="020B0604020202020204" pitchFamily="34" charset="0"/>
              </a:rPr>
              <a:t>Arrow is helping design it.</a:t>
            </a:r>
          </a:p>
          <a:p>
            <a:r>
              <a:rPr lang="en-US" sz="1000" b="0" i="0" u="none" strike="noStrike" kern="1200" baseline="0" dirty="0">
                <a:solidFill>
                  <a:schemeClr val="tx1"/>
                </a:solidFill>
                <a:latin typeface="Arial" panose="020B0604020202020204" pitchFamily="34" charset="0"/>
                <a:cs typeface="Arial" panose="020B0604020202020204" pitchFamily="34" charset="0"/>
              </a:rPr>
              <a:t>Build it.</a:t>
            </a:r>
          </a:p>
          <a:p>
            <a:r>
              <a:rPr lang="en-US" sz="1000" b="0" i="0" u="none" strike="noStrike" kern="1200" baseline="0" dirty="0">
                <a:solidFill>
                  <a:schemeClr val="tx1"/>
                </a:solidFill>
                <a:latin typeface="Arial" panose="020B0604020202020204" pitchFamily="34" charset="0"/>
                <a:cs typeface="Arial" panose="020B0604020202020204" pitchFamily="34" charset="0"/>
              </a:rPr>
              <a:t>Source it.</a:t>
            </a:r>
          </a:p>
          <a:p>
            <a:r>
              <a:rPr lang="en-US" sz="1000" b="0" i="0" u="none" strike="noStrike" kern="1200" baseline="0" dirty="0">
                <a:solidFill>
                  <a:schemeClr val="tx1"/>
                </a:solidFill>
                <a:latin typeface="Arial" panose="020B0604020202020204" pitchFamily="34" charset="0"/>
                <a:cs typeface="Arial" panose="020B0604020202020204" pitchFamily="34" charset="0"/>
              </a:rPr>
              <a:t>Even pay for it.</a:t>
            </a:r>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7B9AB75-D001-45A3-BBE0-4F524B674A79}" type="slidenum">
              <a:rPr lang="en-US" smtClean="0"/>
              <a:t>78</a:t>
            </a:fld>
            <a:endParaRPr lang="en-US"/>
          </a:p>
        </p:txBody>
      </p:sp>
    </p:spTree>
    <p:extLst>
      <p:ext uri="{BB962C8B-B14F-4D97-AF65-F5344CB8AC3E}">
        <p14:creationId xmlns:p14="http://schemas.microsoft.com/office/powerpoint/2010/main" val="6148174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dirty="0">
                <a:latin typeface="Arial" panose="020B0604020202020204" pitchFamily="34" charset="0"/>
                <a:cs typeface="Arial" panose="020B0604020202020204" pitchFamily="34" charset="0"/>
              </a:rPr>
              <a:t>Notes:</a:t>
            </a:r>
          </a:p>
          <a:p>
            <a:pPr fontAlgn="base"/>
            <a:endParaRPr lang="en-US" sz="1000" dirty="0">
              <a:latin typeface="Arial" panose="020B0604020202020204" pitchFamily="34" charset="0"/>
              <a:cs typeface="Arial" panose="020B0604020202020204" pitchFamily="34" charset="0"/>
            </a:endParaRPr>
          </a:p>
          <a:p>
            <a:pPr fontAlgn="base"/>
            <a:r>
              <a:rPr lang="en-US" sz="1000" dirty="0">
                <a:latin typeface="Arial" panose="020B0604020202020204" pitchFamily="34" charset="0"/>
                <a:cs typeface="Arial" panose="020B0604020202020204" pitchFamily="34" charset="0"/>
              </a:rPr>
              <a:t>In June 2013, engineers and medical researchers joined forces to work toward a common vision—modifying a car to be safely driven at speed by head movements for a quadriplegic race driver. This is a Semi-Autonomous Motorcar. We call it SAM.</a:t>
            </a:r>
          </a:p>
          <a:p>
            <a:pPr fontAlgn="base"/>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The SAM car is designed to restore independence, control and a sense of accomplishment to a qualified disabled driver. The technology breaks down barriers and opens new physical and emotional horizons. With a little help, we all can be the drivers of our own lives.</a:t>
            </a:r>
          </a:p>
          <a:p>
            <a:pPr fontAlgn="base"/>
            <a:endParaRPr lang="en-US" sz="1000" dirty="0">
              <a:latin typeface="Arial" panose="020B0604020202020204" pitchFamily="34" charset="0"/>
              <a:cs typeface="Arial" panose="020B0604020202020204" pitchFamily="34" charset="0"/>
            </a:endParaRPr>
          </a:p>
          <a:p>
            <a:pPr fontAlgn="base"/>
            <a:r>
              <a:rPr lang="en-US" sz="1000" dirty="0">
                <a:latin typeface="Arial" panose="020B0604020202020204" pitchFamily="34" charset="0"/>
                <a:cs typeface="Arial" panose="020B0604020202020204" pitchFamily="34" charset="0"/>
              </a:rPr>
              <a:t>In the project's first year, innovators at Arrow Electronics, Ball Aerospace &amp; Technologies Corp., </a:t>
            </a:r>
            <a:r>
              <a:rPr lang="en-US" sz="1000" dirty="0" err="1">
                <a:latin typeface="Arial" panose="020B0604020202020204" pitchFamily="34" charset="0"/>
                <a:cs typeface="Arial" panose="020B0604020202020204" pitchFamily="34" charset="0"/>
              </a:rPr>
              <a:t>Falci</a:t>
            </a:r>
            <a:r>
              <a:rPr lang="en-US" sz="1000" dirty="0">
                <a:latin typeface="Arial" panose="020B0604020202020204" pitchFamily="34" charset="0"/>
                <a:cs typeface="Arial" panose="020B0604020202020204" pitchFamily="34" charset="0"/>
              </a:rPr>
              <a:t> Adaptive Motorsports and the Air Force Research Laboratory integrated separate steering, acceleration and braking controls into a seamless system. They transformed what seemed like an impossible dream into reality—and they did it in less than a year.</a:t>
            </a:r>
          </a:p>
          <a:p>
            <a:pPr fontAlgn="base"/>
            <a:endParaRPr lang="en-US" sz="1000" b="1" i="1" dirty="0">
              <a:latin typeface="Arial" panose="020B0604020202020204" pitchFamily="34" charset="0"/>
              <a:cs typeface="Arial" panose="020B0604020202020204" pitchFamily="34" charset="0"/>
            </a:endParaRPr>
          </a:p>
          <a:p>
            <a:pPr lvl="1" fontAlgn="base"/>
            <a:r>
              <a:rPr lang="en-US" sz="1000" i="1" dirty="0">
                <a:latin typeface="Arial" panose="020B0604020202020204" pitchFamily="34" charset="0"/>
                <a:cs typeface="Arial" panose="020B0604020202020204" pitchFamily="34" charset="0"/>
              </a:rPr>
              <a:t>“Our objective was never only how fast Sam Schmidt can drive on a racetrack. It has always been about designing a car that a quadriplegic can really drive and maybe change the world for many people.”</a:t>
            </a:r>
          </a:p>
          <a:p>
            <a:pPr lvl="1" algn="r" fontAlgn="base"/>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Chakib</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Loucif</a:t>
            </a:r>
            <a:r>
              <a:rPr lang="en-US" sz="1000" dirty="0">
                <a:latin typeface="Arial" panose="020B0604020202020204" pitchFamily="34" charset="0"/>
                <a:cs typeface="Arial" panose="020B0604020202020204" pitchFamily="34" charset="0"/>
              </a:rPr>
              <a:t>, VP of Engineering, Arrow</a:t>
            </a:r>
          </a:p>
          <a:p>
            <a:pPr fontAlgn="base"/>
            <a:endParaRPr lang="en-US" sz="1000" dirty="0">
              <a:latin typeface="Arial" panose="020B0604020202020204" pitchFamily="34" charset="0"/>
              <a:cs typeface="Arial" panose="020B0604020202020204" pitchFamily="34" charset="0"/>
            </a:endParaRPr>
          </a:p>
          <a:p>
            <a:pPr fontAlgn="base"/>
            <a:r>
              <a:rPr lang="en-US" sz="1000" dirty="0">
                <a:latin typeface="Arial" panose="020B0604020202020204" pitchFamily="34" charset="0"/>
                <a:cs typeface="Arial" panose="020B0604020202020204" pitchFamily="34" charset="0"/>
              </a:rPr>
              <a:t>http://community.arrow.com/sam/</a:t>
            </a:r>
          </a:p>
        </p:txBody>
      </p:sp>
      <p:sp>
        <p:nvSpPr>
          <p:cNvPr id="4" name="Slide Number Placeholder 3"/>
          <p:cNvSpPr>
            <a:spLocks noGrp="1"/>
          </p:cNvSpPr>
          <p:nvPr>
            <p:ph type="sldNum" sz="quarter" idx="10"/>
          </p:nvPr>
        </p:nvSpPr>
        <p:spPr/>
        <p:txBody>
          <a:bodyPr/>
          <a:lstStyle/>
          <a:p>
            <a:fld id="{27B9AB75-D001-45A3-BBE0-4F524B674A79}" type="slidenum">
              <a:rPr lang="en-US" smtClean="0"/>
              <a:t>79</a:t>
            </a:fld>
            <a:endParaRPr lang="en-US"/>
          </a:p>
        </p:txBody>
      </p:sp>
    </p:spTree>
    <p:extLst>
      <p:ext uri="{BB962C8B-B14F-4D97-AF65-F5344CB8AC3E}">
        <p14:creationId xmlns:p14="http://schemas.microsoft.com/office/powerpoint/2010/main" val="31685081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45000"/>
            <a:ext cx="5607050" cy="4588933"/>
          </a:xfrm>
        </p:spPr>
        <p:txBody>
          <a:bodyPr/>
          <a:lstStyle/>
          <a:p>
            <a:r>
              <a:rPr lang="en-US" sz="1000" u="sng" dirty="0">
                <a:latin typeface="Arial" panose="020B0604020202020204" pitchFamily="34" charset="0"/>
                <a:cs typeface="Arial" panose="020B0604020202020204" pitchFamily="34" charset="0"/>
              </a:rPr>
              <a:t>Notes:</a:t>
            </a:r>
          </a:p>
          <a:p>
            <a:pPr lvl="0">
              <a:defRPr/>
            </a:pPr>
            <a:endParaRPr lang="en-US" sz="1000" dirty="0">
              <a:latin typeface="Arial" panose="020B0604020202020204" pitchFamily="34" charset="0"/>
              <a:cs typeface="Arial" panose="020B0604020202020204" pitchFamily="34" charset="0"/>
            </a:endParaRPr>
          </a:p>
          <a:p>
            <a:pPr lvl="0">
              <a:defRPr/>
            </a:pPr>
            <a:r>
              <a:rPr lang="en-US" sz="1000" dirty="0">
                <a:latin typeface="Arial" panose="020B0604020202020204" pitchFamily="34" charset="0"/>
                <a:cs typeface="Arial" panose="020B0604020202020204" pitchFamily="34" charset="0"/>
              </a:rPr>
              <a:t>Arrow’s dedicated Corporate Social Responsibility program helps guide today’s innovators to a better tomorrow—transforming their ideas into real and influential achievements that will help people and the communities in which Arrow works.</a:t>
            </a:r>
            <a:endParaRPr lang="en-US" sz="1000" i="1" dirty="0">
              <a:latin typeface="Arial" panose="020B0604020202020204" pitchFamily="34" charset="0"/>
              <a:cs typeface="Arial" panose="020B0604020202020204" pitchFamily="34" charset="0"/>
            </a:endParaRPr>
          </a:p>
          <a:p>
            <a:pPr lvl="0">
              <a:defRPr/>
            </a:pPr>
            <a:endParaRPr lang="en-US" sz="1000" dirty="0">
              <a:latin typeface="Arial" panose="020B0604020202020204" pitchFamily="34" charset="0"/>
              <a:cs typeface="Arial" panose="020B0604020202020204" pitchFamily="34" charset="0"/>
            </a:endParaRPr>
          </a:p>
          <a:p>
            <a:pPr>
              <a:spcAft>
                <a:spcPts val="600"/>
              </a:spcAft>
              <a:defRPr/>
            </a:pPr>
            <a:r>
              <a:rPr lang="en-US" sz="1000" b="1" dirty="0">
                <a:latin typeface="Arial" panose="020B0604020202020204" pitchFamily="34" charset="0"/>
                <a:cs typeface="Arial" panose="020B0604020202020204" pitchFamily="34" charset="0"/>
              </a:rPr>
              <a:t>Education: </a:t>
            </a:r>
            <a:r>
              <a:rPr lang="en-US" sz="1000" dirty="0">
                <a:solidFill>
                  <a:schemeClr val="tx1">
                    <a:lumMod val="75000"/>
                    <a:lumOff val="25000"/>
                  </a:schemeClr>
                </a:solidFill>
                <a:latin typeface="Arial" panose="020B0604020202020204" pitchFamily="34" charset="0"/>
                <a:ea typeface="Roboto Medium" charset="0"/>
                <a:cs typeface="Arial" panose="020B0604020202020204" pitchFamily="34" charset="0"/>
              </a:rPr>
              <a:t>Supporting promising technology and engineering innovators in K-12 schools through various community partnerships.</a:t>
            </a:r>
          </a:p>
          <a:p>
            <a:pPr>
              <a:spcAft>
                <a:spcPts val="600"/>
              </a:spcAft>
              <a:defRPr/>
            </a:pPr>
            <a:r>
              <a:rPr lang="en-US" sz="1000" b="1" dirty="0">
                <a:latin typeface="Arial" panose="020B0604020202020204" pitchFamily="34" charset="0"/>
                <a:cs typeface="Arial" panose="020B0604020202020204" pitchFamily="34" charset="0"/>
              </a:rPr>
              <a:t>Environment: </a:t>
            </a:r>
            <a:r>
              <a:rPr lang="en-US" altLang="en-US" sz="1000" dirty="0">
                <a:latin typeface="Arial" panose="020B0604020202020204" pitchFamily="34" charset="0"/>
                <a:ea typeface="Roboto Medium"/>
                <a:cs typeface="Arial" panose="020B0604020202020204" pitchFamily="34" charset="0"/>
              </a:rPr>
              <a:t>Committed to making the world a better place by recycling and repurposing technology equipment, reducing electronic waste and supporting green community projects.</a:t>
            </a:r>
          </a:p>
          <a:p>
            <a:pPr>
              <a:spcAft>
                <a:spcPts val="600"/>
              </a:spcAft>
              <a:defRPr/>
            </a:pPr>
            <a:r>
              <a:rPr lang="en-US" altLang="en-US" sz="1000" b="1" dirty="0">
                <a:latin typeface="Arial" panose="020B0604020202020204" pitchFamily="34" charset="0"/>
                <a:cs typeface="Arial" panose="020B0604020202020204" pitchFamily="34" charset="0"/>
              </a:rPr>
              <a:t>Communities: </a:t>
            </a:r>
            <a:r>
              <a:rPr lang="en-US" altLang="en-US" sz="1000" dirty="0">
                <a:latin typeface="Arial" panose="020B0604020202020204" pitchFamily="34" charset="0"/>
                <a:ea typeface="Roboto Medium"/>
                <a:cs typeface="Arial" panose="020B0604020202020204" pitchFamily="34" charset="0"/>
              </a:rPr>
              <a:t>Engagement in innovative social initiatives that bring support and technology to the community.</a:t>
            </a:r>
          </a:p>
          <a:p>
            <a:pPr>
              <a:spcAft>
                <a:spcPts val="600"/>
              </a:spcAft>
              <a:defRPr/>
            </a:pPr>
            <a:r>
              <a:rPr lang="en-US" altLang="en-US" sz="1000" b="1" dirty="0">
                <a:latin typeface="Arial" panose="020B0604020202020204" pitchFamily="34" charset="0"/>
                <a:cs typeface="Arial" panose="020B0604020202020204" pitchFamily="34" charset="0"/>
              </a:rPr>
              <a:t>Technology Innovation: </a:t>
            </a:r>
            <a:r>
              <a:rPr lang="en-US" sz="1000" dirty="0">
                <a:solidFill>
                  <a:schemeClr val="tx1">
                    <a:lumMod val="75000"/>
                    <a:lumOff val="25000"/>
                  </a:schemeClr>
                </a:solidFill>
                <a:latin typeface="Arial" panose="020B0604020202020204" pitchFamily="34" charset="0"/>
                <a:ea typeface="Roboto Medium" charset="0"/>
                <a:cs typeface="Arial" panose="020B0604020202020204" pitchFamily="34" charset="0"/>
              </a:rPr>
              <a:t>Partnering with incubators, accelerators and competitions to give aspiring inventors a platform to turn their ideas into real innovations.</a:t>
            </a:r>
          </a:p>
          <a:p>
            <a:pPr>
              <a:spcAft>
                <a:spcPts val="600"/>
              </a:spcAft>
              <a:defRPr/>
            </a:pPr>
            <a:r>
              <a:rPr lang="en-US" sz="1000" b="1" dirty="0">
                <a:latin typeface="Arial" panose="020B0604020202020204" pitchFamily="34" charset="0"/>
                <a:cs typeface="Arial" panose="020B0604020202020204" pitchFamily="34" charset="0"/>
              </a:rPr>
              <a:t>Health &amp; Medicine: </a:t>
            </a:r>
            <a:r>
              <a:rPr lang="en-US" sz="1000" dirty="0">
                <a:solidFill>
                  <a:schemeClr val="tx1">
                    <a:lumMod val="75000"/>
                    <a:lumOff val="25000"/>
                  </a:schemeClr>
                </a:solidFill>
                <a:latin typeface="Arial" panose="020B0604020202020204" pitchFamily="34" charset="0"/>
                <a:ea typeface="Roboto Medium" charset="0"/>
                <a:cs typeface="Arial" panose="020B0604020202020204" pitchFamily="34" charset="0"/>
              </a:rPr>
              <a:t>Semi-Autonomous Motorcar (SAM) was created to help and inspire disabled driver, Sam Schmidt – and millions of people like him.</a:t>
            </a:r>
          </a:p>
          <a:p>
            <a:pPr>
              <a:spcAft>
                <a:spcPts val="600"/>
              </a:spcAft>
              <a:defRPr/>
            </a:pPr>
            <a:r>
              <a:rPr lang="en-US" sz="1000" b="1" dirty="0">
                <a:latin typeface="Arial" panose="020B0604020202020204" pitchFamily="34" charset="0"/>
                <a:cs typeface="Arial" panose="020B0604020202020204" pitchFamily="34" charset="0"/>
              </a:rPr>
              <a:t>Employee Engagement: </a:t>
            </a:r>
            <a:r>
              <a:rPr lang="en-US" sz="1000" dirty="0">
                <a:solidFill>
                  <a:schemeClr val="tx1">
                    <a:lumMod val="75000"/>
                    <a:lumOff val="25000"/>
                  </a:schemeClr>
                </a:solidFill>
                <a:latin typeface="Arial" panose="020B0604020202020204" pitchFamily="34" charset="0"/>
                <a:ea typeface="Roboto Medium" charset="0"/>
                <a:cs typeface="Arial" panose="020B0604020202020204" pitchFamily="34" charset="0"/>
              </a:rPr>
              <a:t>Empowering Arrow employees to engage in their communities and make the world a better place now and Five Years Out.</a:t>
            </a:r>
            <a:endParaRPr lang="en-US" sz="1000" u="sng" dirty="0">
              <a:latin typeface="Arial" panose="020B0604020202020204" pitchFamily="34" charset="0"/>
              <a:cs typeface="Arial" panose="020B0604020202020204" pitchFamily="34" charset="0"/>
            </a:endParaRPr>
          </a:p>
          <a:p>
            <a:pPr lvl="0">
              <a:defRPr/>
            </a:pPr>
            <a:r>
              <a:rPr lang="en-US" sz="1000" u="sng" dirty="0">
                <a:latin typeface="Arial" panose="020B0604020202020204" pitchFamily="34" charset="0"/>
                <a:cs typeface="Arial" panose="020B0604020202020204" pitchFamily="34" charset="0"/>
              </a:rPr>
              <a:t>Additional Info:</a:t>
            </a:r>
            <a:endParaRPr lang="en-US" sz="1000" i="1" u="sng" dirty="0">
              <a:latin typeface="Arial" panose="020B0604020202020204" pitchFamily="34" charset="0"/>
              <a:cs typeface="Arial" panose="020B0604020202020204" pitchFamily="34" charset="0"/>
            </a:endParaRPr>
          </a:p>
          <a:p>
            <a:pPr lvl="1"/>
            <a:r>
              <a:rPr lang="en-US" sz="1000" i="1" dirty="0">
                <a:latin typeface="Arial" panose="020B0604020202020204" pitchFamily="34" charset="0"/>
                <a:cs typeface="Arial" panose="020B0604020202020204" pitchFamily="34" charset="0"/>
              </a:rPr>
              <a:t>“Arrow is committed to developing innovative technologies and programs that help change people’s lives. Our CSR and sustainability programs continue to demonstrate Arrow’s commitment to working Five Years Out”</a:t>
            </a:r>
          </a:p>
          <a:p>
            <a:pPr marL="628650" lvl="1" indent="-171450" algn="r">
              <a:buFontTx/>
              <a:buChar char="-"/>
            </a:pPr>
            <a:r>
              <a:rPr lang="en-US" sz="1000" dirty="0">
                <a:latin typeface="Arial" panose="020B0604020202020204" pitchFamily="34" charset="0"/>
                <a:cs typeface="Arial" panose="020B0604020202020204" pitchFamily="34" charset="0"/>
              </a:rPr>
              <a:t>Mike Long, Chairman, President and CEO, Arrow</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Arrow’s CSR website: http://community.arrow.com/activities/</a:t>
            </a:r>
          </a:p>
          <a:p>
            <a:r>
              <a:rPr lang="en-US" sz="1000" dirty="0">
                <a:latin typeface="Arial" panose="020B0604020202020204" pitchFamily="34" charset="0"/>
                <a:cs typeface="Arial" panose="020B0604020202020204" pitchFamily="34" charset="0"/>
              </a:rPr>
              <a:t>Employee Engagement &amp; Grant Programs: http://www.planetarrow.com/global/charitable_giving/G000066</a:t>
            </a:r>
          </a:p>
          <a:p>
            <a:endParaRPr lang="en-US" sz="100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7B9AB75-D001-45A3-BBE0-4F524B674A79}" type="slidenum">
              <a:rPr lang="en-US" smtClean="0"/>
              <a:t>80</a:t>
            </a:fld>
            <a:endParaRPr lang="en-US"/>
          </a:p>
        </p:txBody>
      </p:sp>
    </p:spTree>
    <p:extLst>
      <p:ext uri="{BB962C8B-B14F-4D97-AF65-F5344CB8AC3E}">
        <p14:creationId xmlns:p14="http://schemas.microsoft.com/office/powerpoint/2010/main" val="34516954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sng" dirty="0">
                <a:latin typeface="Arial" panose="020B0604020202020204" pitchFamily="34" charset="0"/>
                <a:cs typeface="Arial" panose="020B0604020202020204" pitchFamily="34" charset="0"/>
              </a:rPr>
              <a:t>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The </a:t>
            </a:r>
            <a:r>
              <a:rPr lang="en-US" sz="1000" dirty="0" err="1">
                <a:latin typeface="Arial" panose="020B0604020202020204" pitchFamily="34" charset="0"/>
                <a:cs typeface="Arial" panose="020B0604020202020204" pitchFamily="34" charset="0"/>
              </a:rPr>
              <a:t>DigiTruck</a:t>
            </a:r>
            <a:r>
              <a:rPr lang="en-US" sz="1000" dirty="0">
                <a:latin typeface="Arial" panose="020B0604020202020204" pitchFamily="34" charset="0"/>
                <a:cs typeface="Arial" panose="020B0604020202020204" pitchFamily="34" charset="0"/>
              </a:rPr>
              <a:t> is a mobile classroom or clinic that can operate off-grid in remote areas. The unit, built from a 40-foot steel cargo container, is triple insulated to protect against tropical heat and reinforced to deter vandalism. Energy-saving technologies include LED interior lighting and rooftop solar that can power the unit for two days. Added electronics include refurbished laptops, mobile devices, an LED flat screen monitor, a printer, two routers and two solid state drives. The entire unit is fitted to a commercial truck and trailer.</a:t>
            </a:r>
            <a:br>
              <a:rPr lang="en-US" sz="1000" dirty="0">
                <a:latin typeface="Arial" panose="020B0604020202020204" pitchFamily="34" charset="0"/>
                <a:cs typeface="Arial" panose="020B0604020202020204" pitchFamily="34" charset="0"/>
              </a:rPr>
            </a:b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Arrow also installed basketball courts at the orphanage with a non-profit called Hoops of Hope. </a:t>
            </a:r>
            <a:r>
              <a:rPr lang="en-US" sz="1000" dirty="0" err="1">
                <a:latin typeface="Arial" panose="020B0604020202020204" pitchFamily="34" charset="0"/>
                <a:cs typeface="Arial" panose="020B0604020202020204" pitchFamily="34" charset="0"/>
              </a:rPr>
              <a:t>Tuleeni</a:t>
            </a:r>
            <a:r>
              <a:rPr lang="en-US" sz="1000" dirty="0">
                <a:latin typeface="Arial" panose="020B0604020202020204" pitchFamily="34" charset="0"/>
                <a:cs typeface="Arial" panose="020B0604020202020204" pitchFamily="34" charset="0"/>
              </a:rPr>
              <a:t> teachers are using the classroom to teach 80 secondary school students how to use a computer, as well as online lessons in reading, math, English and other academic subjects. Arrow employees, encouraged by a company match, have donated their own funds to sponsor the education of </a:t>
            </a:r>
            <a:r>
              <a:rPr lang="en-US" sz="1000" dirty="0" err="1">
                <a:latin typeface="Arial" panose="020B0604020202020204" pitchFamily="34" charset="0"/>
                <a:cs typeface="Arial" panose="020B0604020202020204" pitchFamily="34" charset="0"/>
              </a:rPr>
              <a:t>Tuleeni</a:t>
            </a:r>
            <a:r>
              <a:rPr lang="en-US" sz="1000" dirty="0">
                <a:latin typeface="Arial" panose="020B0604020202020204" pitchFamily="34" charset="0"/>
                <a:cs typeface="Arial" panose="020B0604020202020204" pitchFamily="34" charset="0"/>
              </a:rPr>
              <a:t> children in 2016. </a:t>
            </a:r>
            <a:r>
              <a:rPr lang="en-US" sz="1000" b="0" i="0" kern="1200" dirty="0">
                <a:solidFill>
                  <a:schemeClr val="tx1"/>
                </a:solidFill>
                <a:effectLst/>
                <a:latin typeface="Arial" panose="020B0604020202020204" pitchFamily="34" charset="0"/>
                <a:cs typeface="Arial" panose="020B0604020202020204" pitchFamily="34" charset="0"/>
              </a:rPr>
              <a:t>Those funds have helped to provide internet service, a playground, tablets and students scholarships.</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This Brussels-based nonprofit helps Arrow bridge the digital divide in developing nations by distributing refurbished computers and other equipment to schools, clinics and micro-finance organizations, as well as establishing environmentally responsible e-waste facilities. </a:t>
            </a:r>
            <a:r>
              <a:rPr lang="en-US" sz="1000" b="1" dirty="0">
                <a:latin typeface="Arial" panose="020B0604020202020204" pitchFamily="34" charset="0"/>
                <a:cs typeface="Arial" panose="020B0604020202020204" pitchFamily="34" charset="0"/>
              </a:rPr>
              <a:t>Since 2004, our partnership has processed 500,000 computers and other devices from companies and reached more than 1.5 million new users, mostly in Africa.</a:t>
            </a:r>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7B9AB75-D001-45A3-BBE0-4F524B674A79}" type="slidenum">
              <a:rPr lang="en-US" smtClean="0"/>
              <a:t>81</a:t>
            </a:fld>
            <a:endParaRPr lang="en-US"/>
          </a:p>
        </p:txBody>
      </p:sp>
    </p:spTree>
    <p:extLst>
      <p:ext uri="{BB962C8B-B14F-4D97-AF65-F5344CB8AC3E}">
        <p14:creationId xmlns:p14="http://schemas.microsoft.com/office/powerpoint/2010/main" val="27515143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82</a:t>
            </a:fld>
            <a:endParaRPr lang="en-US"/>
          </a:p>
        </p:txBody>
      </p:sp>
    </p:spTree>
    <p:extLst>
      <p:ext uri="{BB962C8B-B14F-4D97-AF65-F5344CB8AC3E}">
        <p14:creationId xmlns:p14="http://schemas.microsoft.com/office/powerpoint/2010/main" val="5977046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83</a:t>
            </a:fld>
            <a:endParaRPr lang="en-US"/>
          </a:p>
        </p:txBody>
      </p:sp>
    </p:spTree>
    <p:extLst>
      <p:ext uri="{BB962C8B-B14F-4D97-AF65-F5344CB8AC3E}">
        <p14:creationId xmlns:p14="http://schemas.microsoft.com/office/powerpoint/2010/main" val="627439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 Cypress makes customizing BLE features easy</a:t>
            </a:r>
          </a:p>
        </p:txBody>
      </p:sp>
      <p:sp>
        <p:nvSpPr>
          <p:cNvPr id="4" name="Slide Number Placeholder 3"/>
          <p:cNvSpPr>
            <a:spLocks noGrp="1"/>
          </p:cNvSpPr>
          <p:nvPr>
            <p:ph type="sldNum" sz="quarter" idx="5"/>
          </p:nvPr>
        </p:nvSpPr>
        <p:spPr/>
        <p:txBody>
          <a:bodyPr/>
          <a:lstStyle/>
          <a:p>
            <a:fld id="{CA99C770-4B49-4953-94C9-DB8C320751DE}" type="slidenum">
              <a:rPr lang="en-US" smtClean="0"/>
              <a:t>8</a:t>
            </a:fld>
            <a:endParaRPr lang="en-US" dirty="0"/>
          </a:p>
        </p:txBody>
      </p:sp>
    </p:spTree>
    <p:extLst>
      <p:ext uri="{BB962C8B-B14F-4D97-AF65-F5344CB8AC3E}">
        <p14:creationId xmlns:p14="http://schemas.microsoft.com/office/powerpoint/2010/main" val="12181831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84</a:t>
            </a:fld>
            <a:endParaRPr lang="en-US"/>
          </a:p>
        </p:txBody>
      </p:sp>
    </p:spTree>
    <p:extLst>
      <p:ext uri="{BB962C8B-B14F-4D97-AF65-F5344CB8AC3E}">
        <p14:creationId xmlns:p14="http://schemas.microsoft.com/office/powerpoint/2010/main" val="17598229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85</a:t>
            </a:fld>
            <a:endParaRPr lang="en-US"/>
          </a:p>
        </p:txBody>
      </p:sp>
    </p:spTree>
    <p:extLst>
      <p:ext uri="{BB962C8B-B14F-4D97-AF65-F5344CB8AC3E}">
        <p14:creationId xmlns:p14="http://schemas.microsoft.com/office/powerpoint/2010/main" val="12569419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86</a:t>
            </a:fld>
            <a:endParaRPr lang="en-US"/>
          </a:p>
        </p:txBody>
      </p:sp>
    </p:spTree>
    <p:extLst>
      <p:ext uri="{BB962C8B-B14F-4D97-AF65-F5344CB8AC3E}">
        <p14:creationId xmlns:p14="http://schemas.microsoft.com/office/powerpoint/2010/main" val="1920488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87</a:t>
            </a:fld>
            <a:endParaRPr lang="en-US"/>
          </a:p>
        </p:txBody>
      </p:sp>
    </p:spTree>
    <p:extLst>
      <p:ext uri="{BB962C8B-B14F-4D97-AF65-F5344CB8AC3E}">
        <p14:creationId xmlns:p14="http://schemas.microsoft.com/office/powerpoint/2010/main" val="7047759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88</a:t>
            </a:fld>
            <a:endParaRPr lang="en-US"/>
          </a:p>
        </p:txBody>
      </p:sp>
    </p:spTree>
    <p:extLst>
      <p:ext uri="{BB962C8B-B14F-4D97-AF65-F5344CB8AC3E}">
        <p14:creationId xmlns:p14="http://schemas.microsoft.com/office/powerpoint/2010/main" val="417493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EB30FB90-7BEF-A342-83A9-299327123D68}" type="slidenum">
              <a:rPr lang="en-US" smtClean="0"/>
              <a:t>89</a:t>
            </a:fld>
            <a:endParaRPr lang="en-US" dirty="0"/>
          </a:p>
        </p:txBody>
      </p:sp>
    </p:spTree>
    <p:extLst>
      <p:ext uri="{BB962C8B-B14F-4D97-AF65-F5344CB8AC3E}">
        <p14:creationId xmlns:p14="http://schemas.microsoft.com/office/powerpoint/2010/main" val="35677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BT Spy and Client Control provide additional visibility to debug Bluetooth projects</a:t>
            </a:r>
          </a:p>
        </p:txBody>
      </p:sp>
      <p:sp>
        <p:nvSpPr>
          <p:cNvPr id="4" name="Slide Number Placeholder 3"/>
          <p:cNvSpPr>
            <a:spLocks noGrp="1"/>
          </p:cNvSpPr>
          <p:nvPr>
            <p:ph type="sldNum" sz="quarter" idx="5"/>
          </p:nvPr>
        </p:nvSpPr>
        <p:spPr/>
        <p:txBody>
          <a:bodyPr/>
          <a:lstStyle/>
          <a:p>
            <a:fld id="{CA99C770-4B49-4953-94C9-DB8C320751DE}" type="slidenum">
              <a:rPr lang="en-US" smtClean="0"/>
              <a:t>9</a:t>
            </a:fld>
            <a:endParaRPr lang="en-US" dirty="0"/>
          </a:p>
        </p:txBody>
      </p:sp>
    </p:spTree>
    <p:extLst>
      <p:ext uri="{BB962C8B-B14F-4D97-AF65-F5344CB8AC3E}">
        <p14:creationId xmlns:p14="http://schemas.microsoft.com/office/powerpoint/2010/main" val="1699003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lumn w/ Subhdr">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One Column With </a:t>
            </a:r>
            <a:r>
              <a:rPr lang="en-US" dirty="0" err="1"/>
              <a:t>Subheader</a:t>
            </a:r>
            <a:r>
              <a:rPr lang="en-US" dirty="0"/>
              <a:t> Slide Example</a:t>
            </a:r>
          </a:p>
        </p:txBody>
      </p:sp>
      <p:sp>
        <p:nvSpPr>
          <p:cNvPr id="10" name="Text Placeholder 7"/>
          <p:cNvSpPr>
            <a:spLocks noGrp="1"/>
          </p:cNvSpPr>
          <p:nvPr>
            <p:ph type="body" sz="quarter" idx="11" hasCustomPrompt="1"/>
          </p:nvPr>
        </p:nvSpPr>
        <p:spPr>
          <a:xfrm>
            <a:off x="418792" y="1278826"/>
            <a:ext cx="11358322" cy="411751"/>
          </a:xfrm>
          <a:prstGeom prst="rect">
            <a:avLst/>
          </a:prstGeom>
        </p:spPr>
        <p:txBody>
          <a:bodyPr>
            <a:noAutofit/>
          </a:bodyPr>
          <a:lstStyle>
            <a:lvl1pPr marL="0" indent="0" algn="l">
              <a:buFont typeface="Arial" panose="020B0604020202020204" pitchFamily="34" charset="0"/>
              <a:buNone/>
              <a:defRPr sz="2400" b="1" baseline="0">
                <a:solidFill>
                  <a:schemeClr val="tx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err="1"/>
              <a:t>Subheader</a:t>
            </a:r>
            <a:r>
              <a:rPr lang="en-US" dirty="0"/>
              <a:t> Here </a:t>
            </a:r>
            <a:r>
              <a:rPr lang="en-US" dirty="0" err="1"/>
              <a:t>Subheader</a:t>
            </a:r>
            <a:r>
              <a:rPr lang="en-US" dirty="0"/>
              <a:t> Here </a:t>
            </a:r>
            <a:r>
              <a:rPr lang="en-US" dirty="0" err="1"/>
              <a:t>Subheader</a:t>
            </a:r>
            <a:r>
              <a:rPr lang="en-US" dirty="0"/>
              <a:t> Here</a:t>
            </a:r>
          </a:p>
        </p:txBody>
      </p:sp>
      <p:sp>
        <p:nvSpPr>
          <p:cNvPr id="11" name="Content Placeholder 7"/>
          <p:cNvSpPr>
            <a:spLocks noGrp="1"/>
          </p:cNvSpPr>
          <p:nvPr>
            <p:ph sz="quarter" idx="33"/>
          </p:nvPr>
        </p:nvSpPr>
        <p:spPr>
          <a:xfrm>
            <a:off x="418792" y="1882325"/>
            <a:ext cx="11358322" cy="4143404"/>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026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alf Page w/ Hd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84" y="0"/>
            <a:ext cx="12195984" cy="3376614"/>
          </a:xfrm>
          <a:prstGeom prst="rect">
            <a:avLst/>
          </a:prstGeom>
        </p:spPr>
      </p:pic>
      <p:sp>
        <p:nvSpPr>
          <p:cNvPr id="3" name="Picture Placeholder 2"/>
          <p:cNvSpPr>
            <a:spLocks noGrp="1"/>
          </p:cNvSpPr>
          <p:nvPr>
            <p:ph type="pic" sz="quarter" idx="34"/>
          </p:nvPr>
        </p:nvSpPr>
        <p:spPr>
          <a:xfrm>
            <a:off x="0" y="0"/>
            <a:ext cx="12192000" cy="3376613"/>
          </a:xfrm>
        </p:spPr>
        <p:txBody>
          <a:bodyPr/>
          <a:lstStyle/>
          <a:p>
            <a:r>
              <a:rPr lang="en-US"/>
              <a:t>Click icon to add picture</a:t>
            </a:r>
            <a:endParaRPr lang="en-US" dirty="0"/>
          </a:p>
        </p:txBody>
      </p:sp>
      <p:sp>
        <p:nvSpPr>
          <p:cNvPr id="19" name="Text Placeholder 7"/>
          <p:cNvSpPr>
            <a:spLocks noGrp="1"/>
          </p:cNvSpPr>
          <p:nvPr>
            <p:ph type="body" sz="quarter" idx="10" hasCustomPrompt="1"/>
          </p:nvPr>
        </p:nvSpPr>
        <p:spPr>
          <a:xfrm>
            <a:off x="418792" y="3682344"/>
            <a:ext cx="11358322" cy="685318"/>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Half Page With Header Slide Example</a:t>
            </a:r>
          </a:p>
        </p:txBody>
      </p:sp>
      <p:sp>
        <p:nvSpPr>
          <p:cNvPr id="17" name="Rectangle 16"/>
          <p:cNvSpPr/>
          <p:nvPr userDrawn="1"/>
        </p:nvSpPr>
        <p:spPr>
          <a:xfrm>
            <a:off x="-3984" y="3626361"/>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Content Placeholder 7"/>
          <p:cNvSpPr>
            <a:spLocks noGrp="1"/>
          </p:cNvSpPr>
          <p:nvPr>
            <p:ph sz="quarter" idx="36"/>
          </p:nvPr>
        </p:nvSpPr>
        <p:spPr>
          <a:xfrm>
            <a:off x="418792" y="4341114"/>
            <a:ext cx="11358322" cy="1740513"/>
          </a:xfrm>
        </p:spPr>
        <p:txBody>
          <a:bodyPr>
            <a:no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04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lf Page">
    <p:spTree>
      <p:nvGrpSpPr>
        <p:cNvPr id="1" name=""/>
        <p:cNvGrpSpPr/>
        <p:nvPr/>
      </p:nvGrpSpPr>
      <p:grpSpPr>
        <a:xfrm>
          <a:off x="0" y="0"/>
          <a:ext cx="0" cy="0"/>
          <a:chOff x="0" y="0"/>
          <a:chExt cx="0" cy="0"/>
        </a:xfrm>
      </p:grpSpPr>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a:t>
            </a:fld>
            <a:endParaRPr lang="en-US" sz="1100" dirty="0">
              <a:solidFill>
                <a:schemeClr val="accent1"/>
              </a:solidFill>
            </a:endParaRPr>
          </a:p>
        </p:txBody>
      </p:sp>
      <p:sp>
        <p:nvSpPr>
          <p:cNvPr id="17" name="Content Placeholder 7"/>
          <p:cNvSpPr>
            <a:spLocks noGrp="1"/>
          </p:cNvSpPr>
          <p:nvPr>
            <p:ph sz="quarter" idx="36"/>
          </p:nvPr>
        </p:nvSpPr>
        <p:spPr>
          <a:xfrm>
            <a:off x="418792" y="3682344"/>
            <a:ext cx="11358322" cy="2399284"/>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userDrawn="1"/>
        </p:nvSpPr>
        <p:spPr>
          <a:xfrm>
            <a:off x="-3984" y="3626361"/>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84" y="0"/>
            <a:ext cx="12195984" cy="3376614"/>
          </a:xfrm>
          <a:prstGeom prst="rect">
            <a:avLst/>
          </a:prstGeom>
        </p:spPr>
      </p:pic>
      <p:sp>
        <p:nvSpPr>
          <p:cNvPr id="11" name="Picture Placeholder 2"/>
          <p:cNvSpPr>
            <a:spLocks noGrp="1"/>
          </p:cNvSpPr>
          <p:nvPr>
            <p:ph type="pic" sz="quarter" idx="34"/>
          </p:nvPr>
        </p:nvSpPr>
        <p:spPr>
          <a:xfrm>
            <a:off x="0" y="0"/>
            <a:ext cx="12192000" cy="3376613"/>
          </a:xfrm>
        </p:spPr>
        <p:txBody>
          <a:bodyPr/>
          <a:lstStyle/>
          <a:p>
            <a:r>
              <a:rPr lang="en-US"/>
              <a:t>Click icon to add picture</a:t>
            </a:r>
            <a:endParaRPr lang="en-US" dirty="0"/>
          </a:p>
        </p:txBody>
      </p:sp>
    </p:spTree>
    <p:extLst>
      <p:ext uri="{BB962C8B-B14F-4D97-AF65-F5344CB8AC3E}">
        <p14:creationId xmlns:p14="http://schemas.microsoft.com/office/powerpoint/2010/main" val="3307395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w/ Ft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381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no ft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622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9" name="Oval 218"/>
          <p:cNvSpPr/>
          <p:nvPr userDrawn="1"/>
        </p:nvSpPr>
        <p:spPr>
          <a:xfrm>
            <a:off x="3850910" y="3381429"/>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20" name="Oval 219"/>
          <p:cNvSpPr/>
          <p:nvPr userDrawn="1"/>
        </p:nvSpPr>
        <p:spPr>
          <a:xfrm>
            <a:off x="3850910" y="2696446"/>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21" name="Oval 220"/>
          <p:cNvSpPr/>
          <p:nvPr userDrawn="1"/>
        </p:nvSpPr>
        <p:spPr>
          <a:xfrm>
            <a:off x="3850910" y="2011462"/>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pic>
        <p:nvPicPr>
          <p:cNvPr id="222" name="Picture 2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04712" y="2184832"/>
            <a:ext cx="266984" cy="211936"/>
          </a:xfrm>
          <a:prstGeom prst="rect">
            <a:avLst/>
          </a:prstGeom>
        </p:spPr>
      </p:pic>
      <p:pic>
        <p:nvPicPr>
          <p:cNvPr id="223" name="Picture 22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32086" y="2801443"/>
            <a:ext cx="184401" cy="349593"/>
          </a:xfrm>
          <a:prstGeom prst="rect">
            <a:avLst/>
          </a:prstGeom>
        </p:spPr>
      </p:pic>
      <p:pic>
        <p:nvPicPr>
          <p:cNvPr id="224" name="Picture 22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78795" y="3528841"/>
            <a:ext cx="330369" cy="268905"/>
          </a:xfrm>
          <a:prstGeom prst="rect">
            <a:avLst/>
          </a:prstGeom>
        </p:spPr>
      </p:pic>
      <p:sp>
        <p:nvSpPr>
          <p:cNvPr id="225" name="TextBox 224"/>
          <p:cNvSpPr txBox="1"/>
          <p:nvPr userDrawn="1"/>
        </p:nvSpPr>
        <p:spPr>
          <a:xfrm>
            <a:off x="4498721" y="2112694"/>
            <a:ext cx="3408167" cy="369332"/>
          </a:xfrm>
          <a:prstGeom prst="rect">
            <a:avLst/>
          </a:prstGeom>
          <a:noFill/>
        </p:spPr>
        <p:txBody>
          <a:bodyPr wrap="square" rtlCol="0">
            <a:spAutoFit/>
          </a:bodyPr>
          <a:lstStyle/>
          <a:p>
            <a:r>
              <a:rPr lang="en-US" b="1" spc="100" dirty="0" err="1">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FiveYearsOut</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a:t>
            </a:r>
            <a:r>
              <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Arrow</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.com</a:t>
            </a:r>
            <a:endPar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226" name="TextBox 225"/>
          <p:cNvSpPr txBox="1"/>
          <p:nvPr userDrawn="1"/>
        </p:nvSpPr>
        <p:spPr>
          <a:xfrm>
            <a:off x="4498722" y="2789081"/>
            <a:ext cx="4617207" cy="369332"/>
          </a:xfrm>
          <a:prstGeom prst="rect">
            <a:avLst/>
          </a:prstGeom>
          <a:noFill/>
        </p:spPr>
        <p:txBody>
          <a:bodyPr wrap="square" rtlCol="0">
            <a:spAutoFit/>
          </a:bodyPr>
          <a:lstStyle/>
          <a:p>
            <a:r>
              <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F</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acebook.com/</a:t>
            </a:r>
            <a:r>
              <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A</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rrow</a:t>
            </a:r>
            <a:r>
              <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F</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ive</a:t>
            </a:r>
            <a:r>
              <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Y</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ears</a:t>
            </a:r>
            <a:r>
              <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O</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ut</a:t>
            </a:r>
            <a:endPar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227" name="TextBox 226"/>
          <p:cNvSpPr txBox="1"/>
          <p:nvPr userDrawn="1"/>
        </p:nvSpPr>
        <p:spPr>
          <a:xfrm>
            <a:off x="4498722" y="3468798"/>
            <a:ext cx="3408166" cy="369332"/>
          </a:xfrm>
          <a:prstGeom prst="rect">
            <a:avLst/>
          </a:prstGeom>
          <a:noFill/>
        </p:spPr>
        <p:txBody>
          <a:bodyPr wrap="square" rtlCol="0">
            <a:spAutoFit/>
          </a:bodyPr>
          <a:lstStyle/>
          <a:p>
            <a:r>
              <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T</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witter</a:t>
            </a:r>
            <a:r>
              <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.com</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/ArrowGlobal</a:t>
            </a:r>
            <a:endPar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228" name="TextBox 227"/>
          <p:cNvSpPr txBox="1"/>
          <p:nvPr userDrawn="1"/>
        </p:nvSpPr>
        <p:spPr>
          <a:xfrm>
            <a:off x="4502261" y="4148515"/>
            <a:ext cx="4324023" cy="369332"/>
          </a:xfrm>
          <a:prstGeom prst="rect">
            <a:avLst/>
          </a:prstGeom>
          <a:noFill/>
        </p:spPr>
        <p:txBody>
          <a:bodyPr wrap="square" rtlCol="0">
            <a:spAutoFit/>
          </a:bodyPr>
          <a:lstStyle/>
          <a:p>
            <a:r>
              <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YouTube.com/</a:t>
            </a:r>
            <a:r>
              <a:rPr lang="en-US" b="1" spc="100" dirty="0" err="1">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ArrowFiveYearsOut</a:t>
            </a:r>
            <a:endPar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229" name="Oval 228"/>
          <p:cNvSpPr/>
          <p:nvPr userDrawn="1"/>
        </p:nvSpPr>
        <p:spPr>
          <a:xfrm>
            <a:off x="3850910" y="4066412"/>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30" name="Freeform 72"/>
          <p:cNvSpPr>
            <a:spLocks noChangeArrowheads="1"/>
          </p:cNvSpPr>
          <p:nvPr userDrawn="1"/>
        </p:nvSpPr>
        <p:spPr bwMode="auto">
          <a:xfrm>
            <a:off x="4077782" y="4267577"/>
            <a:ext cx="124426" cy="144901"/>
          </a:xfrm>
          <a:custGeom>
            <a:avLst/>
            <a:gdLst>
              <a:gd name="T0" fmla="*/ 2147483646 w 262"/>
              <a:gd name="T1" fmla="*/ 2147483646 h 305"/>
              <a:gd name="T2" fmla="*/ 2147483646 w 262"/>
              <a:gd name="T3" fmla="*/ 2147483646 h 305"/>
              <a:gd name="T4" fmla="*/ 2147483646 w 262"/>
              <a:gd name="T5" fmla="*/ 2147483646 h 305"/>
              <a:gd name="T6" fmla="*/ 2147483646 w 262"/>
              <a:gd name="T7" fmla="*/ 2147483646 h 305"/>
              <a:gd name="T8" fmla="*/ 2147483646 w 262"/>
              <a:gd name="T9" fmla="*/ 2147483646 h 305"/>
              <a:gd name="T10" fmla="*/ 2147483646 w 262"/>
              <a:gd name="T11" fmla="*/ 2147483646 h 305"/>
              <a:gd name="T12" fmla="*/ 2147483646 w 262"/>
              <a:gd name="T13" fmla="*/ 2147483646 h 305"/>
              <a:gd name="T14" fmla="*/ 2147483646 w 262"/>
              <a:gd name="T15" fmla="*/ 2147483646 h 305"/>
              <a:gd name="T16" fmla="*/ 2147483646 w 262"/>
              <a:gd name="T17" fmla="*/ 2147483646 h 305"/>
              <a:gd name="T18" fmla="*/ 0 w 262"/>
              <a:gd name="T19" fmla="*/ 2147483646 h 305"/>
              <a:gd name="T20" fmla="*/ 0 w 262"/>
              <a:gd name="T21" fmla="*/ 2147483646 h 305"/>
              <a:gd name="T22" fmla="*/ 0 w 262"/>
              <a:gd name="T23" fmla="*/ 2147483646 h 305"/>
              <a:gd name="T24" fmla="*/ 0 w 262"/>
              <a:gd name="T25" fmla="*/ 2147483646 h 305"/>
              <a:gd name="T26" fmla="*/ 2147483646 w 262"/>
              <a:gd name="T27" fmla="*/ 0 h 305"/>
              <a:gd name="T28" fmla="*/ 2147483646 w 262"/>
              <a:gd name="T29" fmla="*/ 2147483646 h 305"/>
              <a:gd name="T30" fmla="*/ 2147483646 w 262"/>
              <a:gd name="T31" fmla="*/ 2147483646 h 305"/>
              <a:gd name="T32" fmla="*/ 2147483646 w 262"/>
              <a:gd name="T33" fmla="*/ 2147483646 h 305"/>
              <a:gd name="T34" fmla="*/ 2147483646 w 262"/>
              <a:gd name="T35" fmla="*/ 2147483646 h 305"/>
              <a:gd name="T36" fmla="*/ 2147483646 w 262"/>
              <a:gd name="T37" fmla="*/ 2147483646 h 305"/>
              <a:gd name="T38" fmla="*/ 2147483646 w 262"/>
              <a:gd name="T39" fmla="*/ 2147483646 h 305"/>
              <a:gd name="T40" fmla="*/ 2147483646 w 262"/>
              <a:gd name="T41" fmla="*/ 2147483646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2" h="305">
                <a:moveTo>
                  <a:pt x="261" y="156"/>
                </a:moveTo>
                <a:lnTo>
                  <a:pt x="261" y="156"/>
                </a:lnTo>
                <a:cubicBezTo>
                  <a:pt x="261" y="163"/>
                  <a:pt x="261" y="170"/>
                  <a:pt x="247" y="177"/>
                </a:cubicBezTo>
                <a:cubicBezTo>
                  <a:pt x="42" y="297"/>
                  <a:pt x="42" y="297"/>
                  <a:pt x="42" y="297"/>
                </a:cubicBezTo>
                <a:cubicBezTo>
                  <a:pt x="35" y="304"/>
                  <a:pt x="35" y="304"/>
                  <a:pt x="28" y="304"/>
                </a:cubicBezTo>
                <a:cubicBezTo>
                  <a:pt x="14" y="304"/>
                  <a:pt x="0" y="290"/>
                  <a:pt x="0" y="276"/>
                </a:cubicBezTo>
                <a:cubicBezTo>
                  <a:pt x="0" y="29"/>
                  <a:pt x="0" y="29"/>
                  <a:pt x="0" y="29"/>
                </a:cubicBezTo>
                <a:cubicBezTo>
                  <a:pt x="0" y="14"/>
                  <a:pt x="14" y="0"/>
                  <a:pt x="28" y="0"/>
                </a:cubicBezTo>
                <a:cubicBezTo>
                  <a:pt x="35" y="0"/>
                  <a:pt x="35" y="7"/>
                  <a:pt x="42" y="7"/>
                </a:cubicBezTo>
                <a:cubicBezTo>
                  <a:pt x="247" y="128"/>
                  <a:pt x="247" y="128"/>
                  <a:pt x="247" y="128"/>
                </a:cubicBezTo>
                <a:cubicBezTo>
                  <a:pt x="261" y="135"/>
                  <a:pt x="261" y="142"/>
                  <a:pt x="261" y="15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1" name="Freeform 38"/>
          <p:cNvSpPr>
            <a:spLocks noChangeArrowheads="1"/>
          </p:cNvSpPr>
          <p:nvPr userDrawn="1"/>
        </p:nvSpPr>
        <p:spPr bwMode="auto">
          <a:xfrm>
            <a:off x="3965964" y="4203290"/>
            <a:ext cx="337663" cy="268472"/>
          </a:xfrm>
          <a:custGeom>
            <a:avLst/>
            <a:gdLst>
              <a:gd name="T0" fmla="*/ 2147483646 w 609"/>
              <a:gd name="T1" fmla="*/ 2147483646 h 602"/>
              <a:gd name="T2" fmla="*/ 2147483646 w 609"/>
              <a:gd name="T3" fmla="*/ 2147483646 h 602"/>
              <a:gd name="T4" fmla="*/ 2147483646 w 609"/>
              <a:gd name="T5" fmla="*/ 2147483646 h 602"/>
              <a:gd name="T6" fmla="*/ 0 w 609"/>
              <a:gd name="T7" fmla="*/ 2147483646 h 602"/>
              <a:gd name="T8" fmla="*/ 0 w 609"/>
              <a:gd name="T9" fmla="*/ 2147483646 h 602"/>
              <a:gd name="T10" fmla="*/ 2147483646 w 609"/>
              <a:gd name="T11" fmla="*/ 0 h 602"/>
              <a:gd name="T12" fmla="*/ 2147483646 w 609"/>
              <a:gd name="T13" fmla="*/ 0 h 602"/>
              <a:gd name="T14" fmla="*/ 2147483646 w 609"/>
              <a:gd name="T15" fmla="*/ 2147483646 h 602"/>
              <a:gd name="T16" fmla="*/ 2147483646 w 609"/>
              <a:gd name="T17" fmla="*/ 2147483646 h 602"/>
              <a:gd name="T18" fmla="*/ 2147483646 w 609"/>
              <a:gd name="T19" fmla="*/ 2147483646 h 602"/>
              <a:gd name="T20" fmla="*/ 2147483646 w 609"/>
              <a:gd name="T21" fmla="*/ 2147483646 h 602"/>
              <a:gd name="T22" fmla="*/ 2147483646 w 609"/>
              <a:gd name="T23" fmla="*/ 2147483646 h 602"/>
              <a:gd name="T24" fmla="*/ 2147483646 w 609"/>
              <a:gd name="T25" fmla="*/ 2147483646 h 602"/>
              <a:gd name="T26" fmla="*/ 2147483646 w 609"/>
              <a:gd name="T27" fmla="*/ 2147483646 h 602"/>
              <a:gd name="T28" fmla="*/ 2147483646 w 609"/>
              <a:gd name="T29" fmla="*/ 2147483646 h 602"/>
              <a:gd name="T30" fmla="*/ 2147483646 w 609"/>
              <a:gd name="T31" fmla="*/ 2147483646 h 6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9" h="602">
                <a:moveTo>
                  <a:pt x="579" y="601"/>
                </a:moveTo>
                <a:lnTo>
                  <a:pt x="579" y="601"/>
                </a:lnTo>
                <a:cubicBezTo>
                  <a:pt x="28" y="601"/>
                  <a:pt x="28" y="601"/>
                  <a:pt x="28" y="601"/>
                </a:cubicBezTo>
                <a:cubicBezTo>
                  <a:pt x="14" y="601"/>
                  <a:pt x="0" y="587"/>
                  <a:pt x="0" y="573"/>
                </a:cubicBezTo>
                <a:cubicBezTo>
                  <a:pt x="0" y="29"/>
                  <a:pt x="0" y="29"/>
                  <a:pt x="0" y="29"/>
                </a:cubicBezTo>
                <a:cubicBezTo>
                  <a:pt x="0" y="7"/>
                  <a:pt x="14" y="0"/>
                  <a:pt x="28" y="0"/>
                </a:cubicBezTo>
                <a:cubicBezTo>
                  <a:pt x="579" y="0"/>
                  <a:pt x="579" y="0"/>
                  <a:pt x="579" y="0"/>
                </a:cubicBezTo>
                <a:cubicBezTo>
                  <a:pt x="594" y="0"/>
                  <a:pt x="608" y="7"/>
                  <a:pt x="608" y="29"/>
                </a:cubicBezTo>
                <a:cubicBezTo>
                  <a:pt x="608" y="573"/>
                  <a:pt x="608" y="573"/>
                  <a:pt x="608" y="573"/>
                </a:cubicBezTo>
                <a:cubicBezTo>
                  <a:pt x="608" y="587"/>
                  <a:pt x="594" y="601"/>
                  <a:pt x="579" y="601"/>
                </a:cubicBezTo>
                <a:close/>
                <a:moveTo>
                  <a:pt x="551" y="57"/>
                </a:moveTo>
                <a:lnTo>
                  <a:pt x="551" y="57"/>
                </a:lnTo>
                <a:cubicBezTo>
                  <a:pt x="56" y="57"/>
                  <a:pt x="56" y="57"/>
                  <a:pt x="56" y="57"/>
                </a:cubicBezTo>
                <a:cubicBezTo>
                  <a:pt x="56" y="544"/>
                  <a:pt x="56" y="544"/>
                  <a:pt x="56" y="544"/>
                </a:cubicBezTo>
                <a:cubicBezTo>
                  <a:pt x="551" y="544"/>
                  <a:pt x="551" y="544"/>
                  <a:pt x="551" y="544"/>
                </a:cubicBezTo>
                <a:lnTo>
                  <a:pt x="551" y="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2" name="Oval 231"/>
          <p:cNvSpPr/>
          <p:nvPr userDrawn="1"/>
        </p:nvSpPr>
        <p:spPr>
          <a:xfrm>
            <a:off x="3850910" y="4746356"/>
            <a:ext cx="554807" cy="55480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33" name="TextBox 232"/>
          <p:cNvSpPr txBox="1"/>
          <p:nvPr userDrawn="1"/>
        </p:nvSpPr>
        <p:spPr>
          <a:xfrm>
            <a:off x="4498721" y="4827211"/>
            <a:ext cx="3408167" cy="369332"/>
          </a:xfrm>
          <a:prstGeom prst="rect">
            <a:avLst/>
          </a:prstGeom>
          <a:noFill/>
        </p:spPr>
        <p:txBody>
          <a:bodyPr wrap="square" rtlCol="0">
            <a:spAutoFit/>
          </a:bodyPr>
          <a:lstStyle/>
          <a:p>
            <a:r>
              <a:rPr lang="en-US" b="1" spc="100" dirty="0" err="1">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FiveYearsOut</a:t>
            </a:r>
            <a:r>
              <a:rPr lang="tr-TR"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.com</a:t>
            </a:r>
            <a:endParaRPr lang="en-US" b="1" spc="1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234" name="Freeform 79"/>
          <p:cNvSpPr>
            <a:spLocks noChangeArrowheads="1"/>
          </p:cNvSpPr>
          <p:nvPr userDrawn="1"/>
        </p:nvSpPr>
        <p:spPr bwMode="auto">
          <a:xfrm>
            <a:off x="3947306" y="4832652"/>
            <a:ext cx="374836" cy="379012"/>
          </a:xfrm>
          <a:custGeom>
            <a:avLst/>
            <a:gdLst>
              <a:gd name="T0" fmla="*/ 285080 w 479"/>
              <a:gd name="T1" fmla="*/ 0 h 479"/>
              <a:gd name="T2" fmla="*/ 285080 w 479"/>
              <a:gd name="T3" fmla="*/ 0 h 479"/>
              <a:gd name="T4" fmla="*/ 0 w 479"/>
              <a:gd name="T5" fmla="*/ 287266 h 479"/>
              <a:gd name="T6" fmla="*/ 285080 w 479"/>
              <a:gd name="T7" fmla="*/ 574531 h 479"/>
              <a:gd name="T8" fmla="*/ 570160 w 479"/>
              <a:gd name="T9" fmla="*/ 287266 h 479"/>
              <a:gd name="T10" fmla="*/ 285080 w 479"/>
              <a:gd name="T11" fmla="*/ 0 h 479"/>
              <a:gd name="T12" fmla="*/ 528412 w 479"/>
              <a:gd name="T13" fmla="*/ 287266 h 479"/>
              <a:gd name="T14" fmla="*/ 528412 w 479"/>
              <a:gd name="T15" fmla="*/ 287266 h 479"/>
              <a:gd name="T16" fmla="*/ 475929 w 479"/>
              <a:gd name="T17" fmla="*/ 436307 h 479"/>
              <a:gd name="T18" fmla="*/ 465193 w 479"/>
              <a:gd name="T19" fmla="*/ 394239 h 479"/>
              <a:gd name="T20" fmla="*/ 475929 w 479"/>
              <a:gd name="T21" fmla="*/ 308901 h 479"/>
              <a:gd name="T22" fmla="*/ 443723 w 479"/>
              <a:gd name="T23" fmla="*/ 245197 h 479"/>
              <a:gd name="T24" fmla="*/ 380504 w 479"/>
              <a:gd name="T25" fmla="*/ 213947 h 479"/>
              <a:gd name="T26" fmla="*/ 412710 w 479"/>
              <a:gd name="T27" fmla="*/ 105771 h 479"/>
              <a:gd name="T28" fmla="*/ 349492 w 479"/>
              <a:gd name="T29" fmla="*/ 74521 h 479"/>
              <a:gd name="T30" fmla="*/ 359034 w 479"/>
              <a:gd name="T31" fmla="*/ 63703 h 479"/>
              <a:gd name="T32" fmla="*/ 528412 w 479"/>
              <a:gd name="T33" fmla="*/ 287266 h 479"/>
              <a:gd name="T34" fmla="*/ 252874 w 479"/>
              <a:gd name="T35" fmla="*/ 52886 h 479"/>
              <a:gd name="T36" fmla="*/ 252874 w 479"/>
              <a:gd name="T37" fmla="*/ 52886 h 479"/>
              <a:gd name="T38" fmla="*/ 221861 w 479"/>
              <a:gd name="T39" fmla="*/ 74521 h 479"/>
              <a:gd name="T40" fmla="*/ 178921 w 479"/>
              <a:gd name="T41" fmla="*/ 105771 h 479"/>
              <a:gd name="T42" fmla="*/ 137172 w 479"/>
              <a:gd name="T43" fmla="*/ 159859 h 479"/>
              <a:gd name="T44" fmla="*/ 158643 w 479"/>
              <a:gd name="T45" fmla="*/ 191110 h 479"/>
              <a:gd name="T46" fmla="*/ 211126 w 479"/>
              <a:gd name="T47" fmla="*/ 191110 h 479"/>
              <a:gd name="T48" fmla="*/ 295815 w 479"/>
              <a:gd name="T49" fmla="*/ 287266 h 479"/>
              <a:gd name="T50" fmla="*/ 221861 w 479"/>
              <a:gd name="T51" fmla="*/ 350969 h 479"/>
              <a:gd name="T52" fmla="*/ 211126 w 479"/>
              <a:gd name="T53" fmla="*/ 405056 h 479"/>
              <a:gd name="T54" fmla="*/ 211126 w 479"/>
              <a:gd name="T55" fmla="*/ 468760 h 479"/>
              <a:gd name="T56" fmla="*/ 158643 w 479"/>
              <a:gd name="T57" fmla="*/ 414672 h 479"/>
              <a:gd name="T58" fmla="*/ 147908 w 479"/>
              <a:gd name="T59" fmla="*/ 341353 h 479"/>
              <a:gd name="T60" fmla="*/ 104967 w 479"/>
              <a:gd name="T61" fmla="*/ 287266 h 479"/>
              <a:gd name="T62" fmla="*/ 126437 w 479"/>
              <a:gd name="T63" fmla="*/ 223562 h 479"/>
              <a:gd name="T64" fmla="*/ 63219 w 479"/>
              <a:gd name="T65" fmla="*/ 203129 h 479"/>
              <a:gd name="T66" fmla="*/ 252874 w 479"/>
              <a:gd name="T67" fmla="*/ 52886 h 479"/>
              <a:gd name="T68" fmla="*/ 211126 w 479"/>
              <a:gd name="T69" fmla="*/ 521645 h 479"/>
              <a:gd name="T70" fmla="*/ 211126 w 479"/>
              <a:gd name="T71" fmla="*/ 521645 h 479"/>
              <a:gd name="T72" fmla="*/ 243332 w 479"/>
              <a:gd name="T73" fmla="*/ 500010 h 479"/>
              <a:gd name="T74" fmla="*/ 285080 w 479"/>
              <a:gd name="T75" fmla="*/ 489193 h 479"/>
              <a:gd name="T76" fmla="*/ 349492 w 479"/>
              <a:gd name="T77" fmla="*/ 468760 h 479"/>
              <a:gd name="T78" fmla="*/ 422253 w 479"/>
              <a:gd name="T79" fmla="*/ 489193 h 479"/>
              <a:gd name="T80" fmla="*/ 285080 w 479"/>
              <a:gd name="T81" fmla="*/ 532463 h 479"/>
              <a:gd name="T82" fmla="*/ 211126 w 479"/>
              <a:gd name="T83" fmla="*/ 521645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24" tIns="45712" rIns="91424" bIns="45712" anchor="ctr"/>
          <a:lstStyle/>
          <a:p>
            <a:endParaRPr lang="en-US"/>
          </a:p>
        </p:txBody>
      </p:sp>
      <p:sp>
        <p:nvSpPr>
          <p:cNvPr id="235" name="TextBox 234"/>
          <p:cNvSpPr txBox="1"/>
          <p:nvPr userDrawn="1"/>
        </p:nvSpPr>
        <p:spPr>
          <a:xfrm>
            <a:off x="416475" y="584832"/>
            <a:ext cx="7061696" cy="646331"/>
          </a:xfrm>
          <a:prstGeom prst="rect">
            <a:avLst/>
          </a:prstGeom>
          <a:noFill/>
        </p:spPr>
        <p:txBody>
          <a:bodyPr wrap="square" rtlCol="0">
            <a:spAutoFit/>
          </a:bodyPr>
          <a:lstStyle/>
          <a:p>
            <a:r>
              <a:rPr lang="en-US" sz="3600" b="1" dirty="0"/>
              <a:t>Connect With Us</a:t>
            </a:r>
          </a:p>
        </p:txBody>
      </p:sp>
    </p:spTree>
    <p:extLst>
      <p:ext uri="{BB962C8B-B14F-4D97-AF65-F5344CB8AC3E}">
        <p14:creationId xmlns:p14="http://schemas.microsoft.com/office/powerpoint/2010/main" val="727971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vider 2">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678675"/>
            <a:ext cx="12195984" cy="1966651"/>
          </a:xfrm>
          <a:prstGeom prst="rect">
            <a:avLst/>
          </a:prstGeom>
        </p:spPr>
      </p:pic>
      <p:sp>
        <p:nvSpPr>
          <p:cNvPr id="11" name="Rectangle 10"/>
          <p:cNvSpPr/>
          <p:nvPr userDrawn="1"/>
        </p:nvSpPr>
        <p:spPr>
          <a:xfrm>
            <a:off x="-3985" y="1678675"/>
            <a:ext cx="12195985" cy="1966651"/>
          </a:xfrm>
          <a:prstGeom prst="rect">
            <a:avLst/>
          </a:prstGeom>
          <a:solidFill>
            <a:schemeClr val="tx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Rectangle 13"/>
          <p:cNvSpPr/>
          <p:nvPr userDrawn="1"/>
        </p:nvSpPr>
        <p:spPr>
          <a:xfrm>
            <a:off x="-3984" y="2100775"/>
            <a:ext cx="191915" cy="75027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a:t>
            </a:fld>
            <a:endParaRPr lang="en-US" sz="1100" dirty="0">
              <a:solidFill>
                <a:schemeClr val="accent1"/>
              </a:solidFill>
            </a:endParaRPr>
          </a:p>
        </p:txBody>
      </p:sp>
      <p:sp>
        <p:nvSpPr>
          <p:cNvPr id="24" name="Text Placeholder 7"/>
          <p:cNvSpPr>
            <a:spLocks noGrp="1"/>
          </p:cNvSpPr>
          <p:nvPr>
            <p:ph type="body" sz="quarter" idx="10" hasCustomPrompt="1"/>
          </p:nvPr>
        </p:nvSpPr>
        <p:spPr>
          <a:xfrm>
            <a:off x="389295" y="2187842"/>
            <a:ext cx="10732973"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Divider Slide Option 2</a:t>
            </a:r>
          </a:p>
          <a:p>
            <a:r>
              <a:rPr lang="en-US" dirty="0"/>
              <a:t>Print Friendly</a:t>
            </a:r>
          </a:p>
        </p:txBody>
      </p:sp>
    </p:spTree>
    <p:extLst>
      <p:ext uri="{BB962C8B-B14F-4D97-AF65-F5344CB8AC3E}">
        <p14:creationId xmlns:p14="http://schemas.microsoft.com/office/powerpoint/2010/main" val="7761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035"/>
          <a:stretch/>
        </p:blipFill>
        <p:spPr>
          <a:xfrm>
            <a:off x="0" y="782387"/>
            <a:ext cx="12195984" cy="6138366"/>
          </a:xfrm>
          <a:prstGeom prst="rect">
            <a:avLst/>
          </a:prstGeom>
        </p:spPr>
      </p:pic>
      <p:sp>
        <p:nvSpPr>
          <p:cNvPr id="12" name="Rectangle 11"/>
          <p:cNvSpPr/>
          <p:nvPr userDrawn="1"/>
        </p:nvSpPr>
        <p:spPr>
          <a:xfrm>
            <a:off x="-3985" y="782389"/>
            <a:ext cx="12195985" cy="5077235"/>
          </a:xfrm>
          <a:prstGeom prst="rect">
            <a:avLst/>
          </a:prstGeom>
          <a:solidFill>
            <a:schemeClr val="tx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userDrawn="1"/>
        </p:nvSpPr>
        <p:spPr>
          <a:xfrm>
            <a:off x="-3984" y="2100775"/>
            <a:ext cx="191915" cy="75027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userDrawn="1"/>
        </p:nvSpPr>
        <p:spPr>
          <a:xfrm>
            <a:off x="1" y="5859624"/>
            <a:ext cx="12192000" cy="998376"/>
          </a:xfrm>
          <a:prstGeom prst="rect">
            <a:avLst/>
          </a:prstGeom>
          <a:solidFill>
            <a:schemeClr val="bg1">
              <a:alpha val="9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Text Placeholder 7"/>
          <p:cNvSpPr>
            <a:spLocks noGrp="1"/>
          </p:cNvSpPr>
          <p:nvPr>
            <p:ph type="body" sz="quarter" idx="10" hasCustomPrompt="1"/>
          </p:nvPr>
        </p:nvSpPr>
        <p:spPr>
          <a:xfrm>
            <a:off x="389296" y="2187842"/>
            <a:ext cx="8913200"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Divider Slide Option 1</a:t>
            </a:r>
          </a:p>
          <a:p>
            <a:r>
              <a:rPr lang="en-US" dirty="0"/>
              <a:t>Screen Friendly</a:t>
            </a:r>
          </a:p>
        </p:txBody>
      </p:sp>
    </p:spTree>
    <p:extLst>
      <p:ext uri="{BB962C8B-B14F-4D97-AF65-F5344CB8AC3E}">
        <p14:creationId xmlns:p14="http://schemas.microsoft.com/office/powerpoint/2010/main" val="62695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85" y="782387"/>
            <a:ext cx="12195984" cy="4788563"/>
          </a:xfrm>
          <a:prstGeom prst="rect">
            <a:avLst/>
          </a:prstGeom>
        </p:spPr>
      </p:pic>
      <p:sp>
        <p:nvSpPr>
          <p:cNvPr id="9" name="Rectangle 8"/>
          <p:cNvSpPr/>
          <p:nvPr userDrawn="1"/>
        </p:nvSpPr>
        <p:spPr>
          <a:xfrm>
            <a:off x="1" y="4786434"/>
            <a:ext cx="12192000" cy="784516"/>
          </a:xfrm>
          <a:prstGeom prst="rect">
            <a:avLst/>
          </a:prstGeom>
          <a:solidFill>
            <a:schemeClr val="bg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Rectangle 9"/>
          <p:cNvSpPr/>
          <p:nvPr userDrawn="1"/>
        </p:nvSpPr>
        <p:spPr>
          <a:xfrm>
            <a:off x="-3985" y="782389"/>
            <a:ext cx="12195985" cy="4004045"/>
          </a:xfrm>
          <a:prstGeom prst="rect">
            <a:avLst/>
          </a:prstGeom>
          <a:solidFill>
            <a:schemeClr val="tx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Text Placeholder 32"/>
          <p:cNvSpPr txBox="1">
            <a:spLocks/>
          </p:cNvSpPr>
          <p:nvPr userDrawn="1"/>
        </p:nvSpPr>
        <p:spPr>
          <a:xfrm>
            <a:off x="1128888" y="4851003"/>
            <a:ext cx="8037687" cy="54186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baseline="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100" spc="0" dirty="0">
              <a:solidFill>
                <a:schemeClr val="bg2">
                  <a:lumMod val="25000"/>
                </a:schemeClr>
              </a:solidFill>
            </a:endParaRPr>
          </a:p>
        </p:txBody>
      </p:sp>
      <p:sp>
        <p:nvSpPr>
          <p:cNvPr id="13" name="Rectangle 12"/>
          <p:cNvSpPr/>
          <p:nvPr userDrawn="1"/>
        </p:nvSpPr>
        <p:spPr>
          <a:xfrm>
            <a:off x="-3984" y="3168349"/>
            <a:ext cx="191915" cy="750274"/>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7"/>
          <p:cNvSpPr>
            <a:spLocks noGrp="1"/>
          </p:cNvSpPr>
          <p:nvPr>
            <p:ph type="body" sz="quarter" idx="10" hasCustomPrompt="1"/>
          </p:nvPr>
        </p:nvSpPr>
        <p:spPr>
          <a:xfrm>
            <a:off x="394408" y="3243071"/>
            <a:ext cx="10346744" cy="1387919"/>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Title Slide Option 1</a:t>
            </a:r>
          </a:p>
          <a:p>
            <a:r>
              <a:rPr lang="en-US" dirty="0"/>
              <a:t>Screen Friendly</a:t>
            </a:r>
          </a:p>
          <a:p>
            <a:endParaRPr lang="en-US" dirty="0"/>
          </a:p>
        </p:txBody>
      </p:sp>
      <p:sp>
        <p:nvSpPr>
          <p:cNvPr id="11" name="Text Placeholder 7"/>
          <p:cNvSpPr>
            <a:spLocks noGrp="1"/>
          </p:cNvSpPr>
          <p:nvPr>
            <p:ph type="body" sz="quarter" idx="11" hasCustomPrompt="1"/>
          </p:nvPr>
        </p:nvSpPr>
        <p:spPr>
          <a:xfrm>
            <a:off x="391128" y="4976151"/>
            <a:ext cx="6626360" cy="556018"/>
          </a:xfrm>
          <a:prstGeom prst="rect">
            <a:avLst/>
          </a:prstGeom>
        </p:spPr>
        <p:txBody>
          <a:bodyPr>
            <a:noAutofit/>
          </a:bodyPr>
          <a:lstStyle>
            <a:lvl1pPr marL="0" indent="0" algn="l">
              <a:spcBef>
                <a:spcPts val="400"/>
              </a:spcBef>
              <a:buFont typeface="Arial" panose="020B0604020202020204" pitchFamily="34" charset="0"/>
              <a:buNone/>
              <a:defRPr sz="1200" b="1" spc="300" baseline="0">
                <a:solidFill>
                  <a:schemeClr val="accent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Creator Name</a:t>
            </a:r>
          </a:p>
          <a:p>
            <a:pPr lvl="0"/>
            <a:r>
              <a:rPr lang="en-US" dirty="0"/>
              <a:t>Date</a:t>
            </a:r>
          </a:p>
        </p:txBody>
      </p:sp>
    </p:spTree>
    <p:extLst>
      <p:ext uri="{BB962C8B-B14F-4D97-AF65-F5344CB8AC3E}">
        <p14:creationId xmlns:p14="http://schemas.microsoft.com/office/powerpoint/2010/main" val="183787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85" y="782387"/>
            <a:ext cx="12195984" cy="4788563"/>
          </a:xfrm>
          <a:prstGeom prst="rect">
            <a:avLst/>
          </a:prstGeom>
        </p:spPr>
      </p:pic>
      <p:sp>
        <p:nvSpPr>
          <p:cNvPr id="8" name="Rectangle 7"/>
          <p:cNvSpPr/>
          <p:nvPr userDrawn="1"/>
        </p:nvSpPr>
        <p:spPr>
          <a:xfrm>
            <a:off x="1" y="4770291"/>
            <a:ext cx="12192000" cy="800659"/>
          </a:xfrm>
          <a:prstGeom prst="rect">
            <a:avLst/>
          </a:prstGeom>
          <a:solidFill>
            <a:schemeClr val="tx2">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p:cNvSpPr/>
          <p:nvPr userDrawn="1"/>
        </p:nvSpPr>
        <p:spPr>
          <a:xfrm>
            <a:off x="-3987" y="766246"/>
            <a:ext cx="12195986" cy="4004045"/>
          </a:xfrm>
          <a:prstGeom prst="rect">
            <a:avLst/>
          </a:prstGeom>
          <a:solidFill>
            <a:schemeClr val="bg1">
              <a:alpha val="8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Text Placeholder 32"/>
          <p:cNvSpPr txBox="1">
            <a:spLocks/>
          </p:cNvSpPr>
          <p:nvPr userDrawn="1"/>
        </p:nvSpPr>
        <p:spPr>
          <a:xfrm>
            <a:off x="1128888" y="4851003"/>
            <a:ext cx="8037687" cy="54186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baseline="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100" spc="0" dirty="0">
              <a:solidFill>
                <a:schemeClr val="bg2">
                  <a:lumMod val="25000"/>
                </a:schemeClr>
              </a:solidFill>
            </a:endParaRPr>
          </a:p>
        </p:txBody>
      </p:sp>
      <p:sp>
        <p:nvSpPr>
          <p:cNvPr id="12" name="Rectangle 11"/>
          <p:cNvSpPr/>
          <p:nvPr userDrawn="1"/>
        </p:nvSpPr>
        <p:spPr>
          <a:xfrm>
            <a:off x="-3984" y="3168349"/>
            <a:ext cx="191915" cy="750274"/>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 Placeholder 7"/>
          <p:cNvSpPr>
            <a:spLocks noGrp="1"/>
          </p:cNvSpPr>
          <p:nvPr>
            <p:ph type="body" sz="quarter" idx="10" hasCustomPrompt="1"/>
          </p:nvPr>
        </p:nvSpPr>
        <p:spPr>
          <a:xfrm>
            <a:off x="394408" y="3243071"/>
            <a:ext cx="10346744" cy="1387919"/>
          </a:xfrm>
          <a:prstGeom prst="rect">
            <a:avLst/>
          </a:prstGeom>
        </p:spPr>
        <p:txBody>
          <a:bodyPr>
            <a:noAutofit/>
          </a:bodyPr>
          <a:lstStyle>
            <a:lvl1pPr marL="0" indent="0" algn="l">
              <a:buFont typeface="Arial" panose="020B0604020202020204" pitchFamily="34" charset="0"/>
              <a:buNone/>
              <a:defRPr sz="44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Title Slide Option 2</a:t>
            </a:r>
          </a:p>
          <a:p>
            <a:r>
              <a:rPr lang="en-US" dirty="0"/>
              <a:t>Print Friendly</a:t>
            </a:r>
          </a:p>
        </p:txBody>
      </p:sp>
      <p:sp>
        <p:nvSpPr>
          <p:cNvPr id="18" name="Text Placeholder 7"/>
          <p:cNvSpPr>
            <a:spLocks noGrp="1"/>
          </p:cNvSpPr>
          <p:nvPr>
            <p:ph type="body" sz="quarter" idx="11" hasCustomPrompt="1"/>
          </p:nvPr>
        </p:nvSpPr>
        <p:spPr>
          <a:xfrm>
            <a:off x="391128" y="4976151"/>
            <a:ext cx="6626360" cy="556018"/>
          </a:xfrm>
          <a:prstGeom prst="rect">
            <a:avLst/>
          </a:prstGeom>
        </p:spPr>
        <p:txBody>
          <a:bodyPr>
            <a:noAutofit/>
          </a:bodyPr>
          <a:lstStyle>
            <a:lvl1pPr marL="0" indent="0" algn="l">
              <a:spcBef>
                <a:spcPts val="400"/>
              </a:spcBef>
              <a:buFont typeface="Arial" panose="020B0604020202020204" pitchFamily="34" charset="0"/>
              <a:buNone/>
              <a:defRPr sz="1200" b="1" spc="300"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Creator Name</a:t>
            </a:r>
          </a:p>
          <a:p>
            <a:pPr lvl="0"/>
            <a:r>
              <a:rPr lang="en-US" dirty="0"/>
              <a:t>Date</a:t>
            </a:r>
          </a:p>
        </p:txBody>
      </p:sp>
    </p:spTree>
    <p:extLst>
      <p:ext uri="{BB962C8B-B14F-4D97-AF65-F5344CB8AC3E}">
        <p14:creationId xmlns:p14="http://schemas.microsoft.com/office/powerpoint/2010/main" val="92245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24947"/>
            <a:ext cx="12195984" cy="2808514"/>
          </a:xfrm>
          <a:prstGeom prst="rect">
            <a:avLst/>
          </a:prstGeom>
        </p:spPr>
      </p:pic>
      <p:sp>
        <p:nvSpPr>
          <p:cNvPr id="10" name="Rectangle 9"/>
          <p:cNvSpPr/>
          <p:nvPr userDrawn="1"/>
        </p:nvSpPr>
        <p:spPr>
          <a:xfrm>
            <a:off x="-3984" y="1324948"/>
            <a:ext cx="12195983" cy="2808514"/>
          </a:xfrm>
          <a:prstGeom prst="rect">
            <a:avLst/>
          </a:prstGeom>
          <a:solidFill>
            <a:schemeClr val="tx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Rectangle 11"/>
          <p:cNvSpPr/>
          <p:nvPr userDrawn="1"/>
        </p:nvSpPr>
        <p:spPr>
          <a:xfrm>
            <a:off x="-3984" y="2100775"/>
            <a:ext cx="191915" cy="750274"/>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 Placeholder 7"/>
          <p:cNvSpPr>
            <a:spLocks noGrp="1"/>
          </p:cNvSpPr>
          <p:nvPr>
            <p:ph type="body" sz="quarter" idx="10" hasCustomPrompt="1"/>
          </p:nvPr>
        </p:nvSpPr>
        <p:spPr>
          <a:xfrm>
            <a:off x="389296" y="2187842"/>
            <a:ext cx="8913200"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Thank You</a:t>
            </a:r>
          </a:p>
        </p:txBody>
      </p:sp>
    </p:spTree>
    <p:extLst>
      <p:ext uri="{BB962C8B-B14F-4D97-AF65-F5344CB8AC3E}">
        <p14:creationId xmlns:p14="http://schemas.microsoft.com/office/powerpoint/2010/main" val="3996487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One Column Without </a:t>
            </a:r>
            <a:r>
              <a:rPr lang="en-US" dirty="0" err="1"/>
              <a:t>Subheader</a:t>
            </a:r>
            <a:r>
              <a:rPr lang="en-US" dirty="0"/>
              <a:t> Slide Example</a:t>
            </a:r>
          </a:p>
        </p:txBody>
      </p:sp>
      <p:sp>
        <p:nvSpPr>
          <p:cNvPr id="11" name="Content Placeholder 7"/>
          <p:cNvSpPr>
            <a:spLocks noGrp="1"/>
          </p:cNvSpPr>
          <p:nvPr>
            <p:ph sz="quarter" idx="33"/>
          </p:nvPr>
        </p:nvSpPr>
        <p:spPr>
          <a:xfrm>
            <a:off x="418792" y="1471471"/>
            <a:ext cx="11358322" cy="4554258"/>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67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w/ Subhdr">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Two Column With </a:t>
            </a:r>
            <a:r>
              <a:rPr lang="en-US" dirty="0" err="1"/>
              <a:t>Subheader</a:t>
            </a:r>
            <a:r>
              <a:rPr lang="en-US" dirty="0"/>
              <a:t> Slide Example</a:t>
            </a:r>
          </a:p>
        </p:txBody>
      </p:sp>
      <p:sp>
        <p:nvSpPr>
          <p:cNvPr id="10" name="Text Placeholder 7"/>
          <p:cNvSpPr>
            <a:spLocks noGrp="1"/>
          </p:cNvSpPr>
          <p:nvPr>
            <p:ph type="body" sz="quarter" idx="11" hasCustomPrompt="1"/>
          </p:nvPr>
        </p:nvSpPr>
        <p:spPr>
          <a:xfrm>
            <a:off x="418792" y="1278826"/>
            <a:ext cx="11358322" cy="411751"/>
          </a:xfrm>
          <a:prstGeom prst="rect">
            <a:avLst/>
          </a:prstGeom>
        </p:spPr>
        <p:txBody>
          <a:bodyPr>
            <a:noAutofit/>
          </a:bodyPr>
          <a:lstStyle>
            <a:lvl1pPr marL="0" indent="0" algn="l">
              <a:buFont typeface="Arial" panose="020B0604020202020204" pitchFamily="34" charset="0"/>
              <a:buNone/>
              <a:defRPr sz="2400" b="1" baseline="0">
                <a:solidFill>
                  <a:schemeClr val="tx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err="1"/>
              <a:t>Subheader</a:t>
            </a:r>
            <a:r>
              <a:rPr lang="en-US" dirty="0"/>
              <a:t> Here </a:t>
            </a:r>
            <a:r>
              <a:rPr lang="en-US" dirty="0" err="1"/>
              <a:t>Subheader</a:t>
            </a:r>
            <a:r>
              <a:rPr lang="en-US" dirty="0"/>
              <a:t> Here </a:t>
            </a:r>
            <a:r>
              <a:rPr lang="en-US" dirty="0" err="1"/>
              <a:t>Subheader</a:t>
            </a:r>
            <a:r>
              <a:rPr lang="en-US" dirty="0"/>
              <a:t> Here</a:t>
            </a:r>
          </a:p>
        </p:txBody>
      </p:sp>
      <p:sp>
        <p:nvSpPr>
          <p:cNvPr id="9" name="Text Placeholder 8"/>
          <p:cNvSpPr>
            <a:spLocks noGrp="1"/>
          </p:cNvSpPr>
          <p:nvPr>
            <p:ph type="body" sz="quarter" idx="34"/>
          </p:nvPr>
        </p:nvSpPr>
        <p:spPr>
          <a:xfrm>
            <a:off x="418792" y="1882326"/>
            <a:ext cx="11358322" cy="4143403"/>
          </a:xfrm>
        </p:spPr>
        <p:txBody>
          <a:bodyPr numCol="2" spcCol="457200">
            <a:noAutofit/>
          </a:bodyPr>
          <a:lstStyle>
            <a:lvl1pPr marL="228600" indent="-228600">
              <a:buFont typeface="Arial" panose="020B0604020202020204" pitchFamily="34" charset="0"/>
              <a:buChar char="˃"/>
              <a:defRPr sz="2400">
                <a:solidFill>
                  <a:schemeClr val="accent1"/>
                </a:solidFill>
              </a:defRPr>
            </a:lvl1pPr>
            <a:lvl2pPr marL="685800" indent="-228600">
              <a:buFont typeface="Arial" panose="020B0604020202020204" pitchFamily="34" charset="0"/>
              <a:buChar char="˃"/>
              <a:defRPr sz="2000">
                <a:solidFill>
                  <a:schemeClr val="accent1"/>
                </a:solidFill>
              </a:defRPr>
            </a:lvl2pPr>
            <a:lvl3pPr marL="1143000" indent="-228600">
              <a:buFont typeface="Arial" panose="020B0604020202020204" pitchFamily="34" charset="0"/>
              <a:buChar char="˃"/>
              <a:defRPr sz="1800">
                <a:solidFill>
                  <a:schemeClr val="accent1"/>
                </a:solidFill>
              </a:defRPr>
            </a:lvl3pPr>
            <a:lvl4pPr marL="1600200" indent="-228600">
              <a:buFont typeface="Arial" panose="020B0604020202020204" pitchFamily="34" charset="0"/>
              <a:buChar char="˃"/>
              <a:defRPr sz="1600">
                <a:solidFill>
                  <a:schemeClr val="accent1"/>
                </a:solidFill>
              </a:defRPr>
            </a:lvl4pPr>
            <a:lvl5pPr marL="2057400" indent="-228600">
              <a:buFont typeface="Arial" panose="020B0604020202020204" pitchFamily="34" charset="0"/>
              <a:buChar char="˃"/>
              <a:defRPr sz="16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63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Two Column Without </a:t>
            </a:r>
            <a:r>
              <a:rPr lang="en-US" dirty="0" err="1"/>
              <a:t>Subheader</a:t>
            </a:r>
            <a:r>
              <a:rPr lang="en-US" dirty="0"/>
              <a:t> Slide Example</a:t>
            </a:r>
          </a:p>
        </p:txBody>
      </p: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a:t>
            </a:fld>
            <a:endParaRPr lang="en-US" sz="1100" dirty="0">
              <a:solidFill>
                <a:schemeClr val="accent1"/>
              </a:solidFill>
            </a:endParaRPr>
          </a:p>
        </p:txBody>
      </p:sp>
      <p:sp>
        <p:nvSpPr>
          <p:cNvPr id="9" name="Text Placeholder 8"/>
          <p:cNvSpPr>
            <a:spLocks noGrp="1"/>
          </p:cNvSpPr>
          <p:nvPr>
            <p:ph type="body" sz="quarter" idx="34"/>
          </p:nvPr>
        </p:nvSpPr>
        <p:spPr>
          <a:xfrm>
            <a:off x="418792" y="1471472"/>
            <a:ext cx="11358322" cy="4554258"/>
          </a:xfrm>
        </p:spPr>
        <p:txBody>
          <a:bodyPr numCol="2" spcCol="457200">
            <a:noAutofit/>
          </a:bodyPr>
          <a:lstStyle>
            <a:lvl1pPr marL="228600" indent="-228600">
              <a:buFont typeface="Arial" panose="020B0604020202020204" pitchFamily="34" charset="0"/>
              <a:buChar char="˃"/>
              <a:defRPr sz="2400">
                <a:solidFill>
                  <a:schemeClr val="accent1"/>
                </a:solidFill>
              </a:defRPr>
            </a:lvl1pPr>
            <a:lvl2pPr marL="685800" indent="-228600">
              <a:buFont typeface="Arial" panose="020B0604020202020204" pitchFamily="34" charset="0"/>
              <a:buChar char="˃"/>
              <a:defRPr sz="2000">
                <a:solidFill>
                  <a:schemeClr val="accent1"/>
                </a:solidFill>
              </a:defRPr>
            </a:lvl2pPr>
            <a:lvl3pPr marL="1143000" indent="-228600">
              <a:buFont typeface="Arial" panose="020B0604020202020204" pitchFamily="34" charset="0"/>
              <a:buChar char="˃"/>
              <a:defRPr sz="1800">
                <a:solidFill>
                  <a:schemeClr val="accent1"/>
                </a:solidFill>
              </a:defRPr>
            </a:lvl3pPr>
            <a:lvl4pPr marL="1600200" indent="-228600">
              <a:buFont typeface="Arial" panose="020B0604020202020204" pitchFamily="34" charset="0"/>
              <a:buChar char="˃"/>
              <a:defRPr sz="1600">
                <a:solidFill>
                  <a:schemeClr val="accent1"/>
                </a:solidFill>
              </a:defRPr>
            </a:lvl4pPr>
            <a:lvl5pPr marL="2057400" indent="-228600">
              <a:buFont typeface="Arial" panose="020B0604020202020204" pitchFamily="34" charset="0"/>
              <a:buChar char="˃"/>
              <a:defRPr sz="16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958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 Sub-head">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ext Placeholder 7"/>
          <p:cNvSpPr>
            <a:spLocks noGrp="1"/>
          </p:cNvSpPr>
          <p:nvPr>
            <p:ph type="body" sz="quarter" idx="11" hasCustomPrompt="1"/>
          </p:nvPr>
        </p:nvSpPr>
        <p:spPr>
          <a:xfrm>
            <a:off x="418792" y="1278826"/>
            <a:ext cx="11358322" cy="411751"/>
          </a:xfrm>
          <a:prstGeom prst="rect">
            <a:avLst/>
          </a:prstGeom>
        </p:spPr>
        <p:txBody>
          <a:bodyPr>
            <a:noAutofit/>
          </a:bodyPr>
          <a:lstStyle>
            <a:lvl1pPr marL="0" indent="0" algn="l">
              <a:buFont typeface="Arial" panose="020B0604020202020204" pitchFamily="34" charset="0"/>
              <a:buNone/>
              <a:defRPr sz="2400" b="1" baseline="0">
                <a:solidFill>
                  <a:schemeClr val="tx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err="1"/>
              <a:t>Subheader</a:t>
            </a:r>
            <a:r>
              <a:rPr lang="en-US" dirty="0"/>
              <a:t> Here </a:t>
            </a:r>
            <a:r>
              <a:rPr lang="en-US" dirty="0" err="1"/>
              <a:t>Subheader</a:t>
            </a:r>
            <a:r>
              <a:rPr lang="en-US" dirty="0"/>
              <a:t> Here </a:t>
            </a:r>
            <a:r>
              <a:rPr lang="en-US" dirty="0" err="1"/>
              <a:t>Subheader</a:t>
            </a:r>
            <a:r>
              <a:rPr lang="en-US" dirty="0"/>
              <a:t> Here</a:t>
            </a:r>
          </a:p>
        </p:txBody>
      </p:sp>
      <p:sp>
        <p:nvSpPr>
          <p:cNvPr id="10"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Place Slide Header Here Place Header Here</a:t>
            </a:r>
          </a:p>
        </p:txBody>
      </p:sp>
    </p:spTree>
    <p:extLst>
      <p:ext uri="{BB962C8B-B14F-4D97-AF65-F5344CB8AC3E}">
        <p14:creationId xmlns:p14="http://schemas.microsoft.com/office/powerpoint/2010/main" val="4245855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Place Slide Header Here Place Header Here</a:t>
            </a:r>
          </a:p>
        </p:txBody>
      </p:sp>
    </p:spTree>
    <p:extLst>
      <p:ext uri="{BB962C8B-B14F-4D97-AF65-F5344CB8AC3E}">
        <p14:creationId xmlns:p14="http://schemas.microsoft.com/office/powerpoint/2010/main" val="4250990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Content Placeholder 7"/>
          <p:cNvSpPr>
            <a:spLocks noGrp="1"/>
          </p:cNvSpPr>
          <p:nvPr>
            <p:ph sz="quarter" idx="33"/>
          </p:nvPr>
        </p:nvSpPr>
        <p:spPr>
          <a:xfrm>
            <a:off x="418792" y="1881723"/>
            <a:ext cx="5465826" cy="4193167"/>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7"/>
          <p:cNvSpPr>
            <a:spLocks noGrp="1"/>
          </p:cNvSpPr>
          <p:nvPr>
            <p:ph type="body" sz="quarter" idx="10" hasCustomPrompt="1"/>
          </p:nvPr>
        </p:nvSpPr>
        <p:spPr>
          <a:xfrm>
            <a:off x="418792" y="634341"/>
            <a:ext cx="11358322" cy="599807"/>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Comparison Slide Example</a:t>
            </a:r>
          </a:p>
        </p:txBody>
      </p:sp>
      <p:sp>
        <p:nvSpPr>
          <p:cNvPr id="11" name="Text Placeholder 7"/>
          <p:cNvSpPr>
            <a:spLocks noGrp="1"/>
          </p:cNvSpPr>
          <p:nvPr>
            <p:ph type="body" sz="quarter" idx="11" hasCustomPrompt="1"/>
          </p:nvPr>
        </p:nvSpPr>
        <p:spPr>
          <a:xfrm>
            <a:off x="418792" y="1459338"/>
            <a:ext cx="11358322" cy="411751"/>
          </a:xfrm>
          <a:prstGeom prst="rect">
            <a:avLst/>
          </a:prstGeom>
        </p:spPr>
        <p:txBody>
          <a:bodyPr>
            <a:noAutofit/>
          </a:bodyPr>
          <a:lstStyle>
            <a:lvl1pPr marL="0" indent="0" algn="ctr">
              <a:buFont typeface="Arial" panose="020B0604020202020204" pitchFamily="34" charset="0"/>
              <a:buNone/>
              <a:defRPr sz="2000" b="1" baseline="0">
                <a:solidFill>
                  <a:schemeClr val="tx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Comparison Title Comparison Title</a:t>
            </a:r>
          </a:p>
        </p:txBody>
      </p:sp>
      <p:sp>
        <p:nvSpPr>
          <p:cNvPr id="18" name="Content Placeholder 7"/>
          <p:cNvSpPr>
            <a:spLocks noGrp="1"/>
          </p:cNvSpPr>
          <p:nvPr>
            <p:ph sz="quarter" idx="38"/>
          </p:nvPr>
        </p:nvSpPr>
        <p:spPr>
          <a:xfrm>
            <a:off x="6311288" y="1881722"/>
            <a:ext cx="5465826" cy="4193167"/>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004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 2 Column">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Content Placeholder 7"/>
          <p:cNvSpPr>
            <a:spLocks noGrp="1"/>
          </p:cNvSpPr>
          <p:nvPr>
            <p:ph sz="quarter" idx="33"/>
          </p:nvPr>
        </p:nvSpPr>
        <p:spPr>
          <a:xfrm>
            <a:off x="7849303" y="1478208"/>
            <a:ext cx="3919541" cy="4596681"/>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7"/>
          <p:cNvSpPr>
            <a:spLocks noGrp="1"/>
          </p:cNvSpPr>
          <p:nvPr>
            <p:ph sz="quarter" idx="34"/>
          </p:nvPr>
        </p:nvSpPr>
        <p:spPr>
          <a:xfrm>
            <a:off x="418792" y="1478208"/>
            <a:ext cx="6970265" cy="4600051"/>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p:cNvSpPr>
            <a:spLocks noGrp="1"/>
          </p:cNvSpPr>
          <p:nvPr>
            <p:ph type="body" sz="quarter" idx="10" hasCustomPrompt="1"/>
          </p:nvPr>
        </p:nvSpPr>
        <p:spPr>
          <a:xfrm>
            <a:off x="418792" y="634341"/>
            <a:ext cx="11358322" cy="493605"/>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2/3 Two Column Slide Example</a:t>
            </a:r>
          </a:p>
        </p:txBody>
      </p:sp>
    </p:spTree>
    <p:extLst>
      <p:ext uri="{BB962C8B-B14F-4D97-AF65-F5344CB8AC3E}">
        <p14:creationId xmlns:p14="http://schemas.microsoft.com/office/powerpoint/2010/main" val="279848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2 Column">
    <p:spTree>
      <p:nvGrpSpPr>
        <p:cNvPr id="1" name=""/>
        <p:cNvGrpSpPr/>
        <p:nvPr/>
      </p:nvGrpSpPr>
      <p:grpSpPr>
        <a:xfrm>
          <a:off x="0" y="0"/>
          <a:ext cx="0" cy="0"/>
          <a:chOff x="0" y="0"/>
          <a:chExt cx="0" cy="0"/>
        </a:xfrm>
      </p:grpSpPr>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Content Placeholder 7"/>
          <p:cNvSpPr>
            <a:spLocks noGrp="1"/>
          </p:cNvSpPr>
          <p:nvPr>
            <p:ph sz="quarter" idx="35"/>
          </p:nvPr>
        </p:nvSpPr>
        <p:spPr>
          <a:xfrm>
            <a:off x="418793" y="1471472"/>
            <a:ext cx="3945224" cy="4610156"/>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p:cNvSpPr>
            <a:spLocks noGrp="1"/>
          </p:cNvSpPr>
          <p:nvPr>
            <p:ph sz="quarter" idx="34"/>
          </p:nvPr>
        </p:nvSpPr>
        <p:spPr>
          <a:xfrm>
            <a:off x="4824262" y="1471472"/>
            <a:ext cx="6944582" cy="4606786"/>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1/3 Two Column Slide Example</a:t>
            </a:r>
          </a:p>
        </p:txBody>
      </p:sp>
    </p:spTree>
    <p:extLst>
      <p:ext uri="{BB962C8B-B14F-4D97-AF65-F5344CB8AC3E}">
        <p14:creationId xmlns:p14="http://schemas.microsoft.com/office/powerpoint/2010/main" val="153722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2DBD21EB-FC5E-CF4D-B504-F324BF91E3DA}"/>
              </a:ext>
            </a:extLst>
          </p:cNvPr>
          <p:cNvSpPr/>
          <p:nvPr userDrawn="1"/>
        </p:nvSpPr>
        <p:spPr>
          <a:xfrm>
            <a:off x="0" y="6268472"/>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BC991405-28A8-0049-A942-8E5AC422D041}"/>
              </a:ext>
            </a:extLst>
          </p:cNvPr>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a:extLst>
              <a:ext uri="{FF2B5EF4-FFF2-40B4-BE49-F238E27FC236}">
                <a16:creationId xmlns:a16="http://schemas.microsoft.com/office/drawing/2014/main" id="{822D5200-4A49-AB49-AD3A-0B1182073A2D}"/>
              </a:ext>
            </a:extLst>
          </p:cNvPr>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a:t>
            </a:fld>
            <a:endParaRPr lang="en-US" sz="1100" dirty="0">
              <a:solidFill>
                <a:schemeClr val="accent1"/>
              </a:solidFill>
            </a:endParaRPr>
          </a:p>
        </p:txBody>
      </p:sp>
      <p:pic>
        <p:nvPicPr>
          <p:cNvPr id="21" name="Picture 20">
            <a:extLst>
              <a:ext uri="{FF2B5EF4-FFF2-40B4-BE49-F238E27FC236}">
                <a16:creationId xmlns:a16="http://schemas.microsoft.com/office/drawing/2014/main" id="{51602335-C2FC-D449-9A49-B732624CF5A1}"/>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19456" y="6486032"/>
            <a:ext cx="784887" cy="164048"/>
          </a:xfrm>
          <a:prstGeom prst="rect">
            <a:avLst/>
          </a:prstGeom>
        </p:spPr>
      </p:pic>
      <p:pic>
        <p:nvPicPr>
          <p:cNvPr id="22" name="Picture 21">
            <a:extLst>
              <a:ext uri="{FF2B5EF4-FFF2-40B4-BE49-F238E27FC236}">
                <a16:creationId xmlns:a16="http://schemas.microsoft.com/office/drawing/2014/main" id="{CF521DDF-31D6-B045-BB9A-F878396DB3DA}"/>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653252" y="6458312"/>
            <a:ext cx="911563" cy="212352"/>
          </a:xfrm>
          <a:prstGeom prst="rect">
            <a:avLst/>
          </a:prstGeom>
        </p:spPr>
      </p:pic>
    </p:spTree>
    <p:extLst>
      <p:ext uri="{BB962C8B-B14F-4D97-AF65-F5344CB8AC3E}">
        <p14:creationId xmlns:p14="http://schemas.microsoft.com/office/powerpoint/2010/main" val="1616405477"/>
      </p:ext>
    </p:extLst>
  </p:cSld>
  <p:clrMap bg1="lt1" tx1="dk1" bg2="lt2" tx2="dk2" accent1="accent1" accent2="accent2" accent3="accent3" accent4="accent4" accent5="accent5" accent6="accent6" hlink="hlink" folHlink="folHlink"/>
  <p:sldLayoutIdLst>
    <p:sldLayoutId id="2147483673" r:id="rId1"/>
    <p:sldLayoutId id="2147483663" r:id="rId2"/>
    <p:sldLayoutId id="2147483677" r:id="rId3"/>
    <p:sldLayoutId id="2147483678" r:id="rId4"/>
    <p:sldLayoutId id="2147483667" r:id="rId5"/>
    <p:sldLayoutId id="2147483690" r:id="rId6"/>
    <p:sldLayoutId id="2147483676" r:id="rId7"/>
    <p:sldLayoutId id="2147483661" r:id="rId8"/>
    <p:sldLayoutId id="2147483659" r:id="rId9"/>
    <p:sldLayoutId id="2147483665" r:id="rId10"/>
    <p:sldLayoutId id="2147483666" r:id="rId11"/>
    <p:sldLayoutId id="2147483664" r:id="rId12"/>
    <p:sldLayoutId id="2147483681" r:id="rId13"/>
    <p:sldLayoutId id="2147483683" r:id="rId14"/>
    <p:sldLayoutId id="2147483684" r:id="rId15"/>
    <p:sldLayoutId id="2147483685" r:id="rId16"/>
    <p:sldLayoutId id="2147483687" r:id="rId17"/>
    <p:sldLayoutId id="2147483688" r:id="rId18"/>
    <p:sldLayoutId id="214748368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cypresssemiconductorco/Code-Examples-BT-SDK-for-ModusToolbox/blob/master/Mesh-Peer-Apps/Windows.zi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hyperlink" Target="https://www.bluetooth.org/docman/handlers/downloaddoc.ashx?doc_id=457091"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49.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jpeg"/><Relationship Id="rId7" Type="http://schemas.openxmlformats.org/officeDocument/2006/relationships/image" Target="../media/image92.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6.jpeg"/><Relationship Id="rId5" Type="http://schemas.openxmlformats.org/officeDocument/2006/relationships/image" Target="../media/image90.jpe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jpeg"/></Relationships>
</file>

<file path=ppt/slides/_rels/slide56.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7.jpeg"/><Relationship Id="rId7" Type="http://schemas.openxmlformats.org/officeDocument/2006/relationships/image" Target="../media/image101.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 Id="rId9" Type="http://schemas.openxmlformats.org/officeDocument/2006/relationships/image" Target="../media/image103.jpeg"/></Relationships>
</file>

<file path=ppt/slides/_rels/slide57.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58.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109.jpeg"/><Relationship Id="rId7" Type="http://schemas.openxmlformats.org/officeDocument/2006/relationships/image" Target="../media/image113.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5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ypresssemiconductorco/Code-Examples-BT-20819A1-1.0-for-ModusToolbox/blob/modustoolbox1.1.0/README.md"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community.cypress.com/docs/DOC-15968"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81.png"/><Relationship Id="rId7"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83.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www.brandconnect.arrow.com/" TargetMode="External"/><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127.jpeg"/></Relationships>
</file>

<file path=ppt/slides/_rels/slide7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129.jpeg"/><Relationship Id="rId7" Type="http://schemas.openxmlformats.org/officeDocument/2006/relationships/image" Target="../media/image133.jpe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jpeg"/><Relationship Id="rId9" Type="http://schemas.openxmlformats.org/officeDocument/2006/relationships/image" Target="../media/image135.jpeg"/></Relationships>
</file>

<file path=ppt/slides/_rels/slide8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4408" y="3243115"/>
            <a:ext cx="11299012" cy="1387919"/>
          </a:xfrm>
        </p:spPr>
        <p:txBody>
          <a:bodyPr/>
          <a:lstStyle/>
          <a:p>
            <a:r>
              <a:rPr lang="en-US" dirty="0"/>
              <a:t>Arrow/Cypress Two Hour Lunch-n-Learn</a:t>
            </a:r>
          </a:p>
          <a:p>
            <a:endParaRPr lang="en-US" sz="3600" i="1" dirty="0"/>
          </a:p>
        </p:txBody>
      </p:sp>
      <p:sp>
        <p:nvSpPr>
          <p:cNvPr id="3" name="Text Placeholder 2"/>
          <p:cNvSpPr>
            <a:spLocks noGrp="1"/>
          </p:cNvSpPr>
          <p:nvPr>
            <p:ph type="body" sz="quarter" idx="11"/>
          </p:nvPr>
        </p:nvSpPr>
        <p:spPr>
          <a:xfrm>
            <a:off x="394408" y="4860069"/>
            <a:ext cx="6955082" cy="556019"/>
          </a:xfrm>
        </p:spPr>
        <p:txBody>
          <a:bodyPr/>
          <a:lstStyle/>
          <a:p>
            <a:r>
              <a:rPr lang="en-US" sz="1600" b="0" dirty="0"/>
              <a:t>Presented by your local Arrow FAE</a:t>
            </a:r>
          </a:p>
          <a:p>
            <a:r>
              <a:rPr lang="en-US" sz="1600" b="0" dirty="0" err="1"/>
              <a:t>BLE_Mesh-Two_Hour</a:t>
            </a:r>
            <a:r>
              <a:rPr lang="en-US" sz="1600" b="0" dirty="0"/>
              <a:t>	2019</a:t>
            </a:r>
          </a:p>
        </p:txBody>
      </p:sp>
      <p:sp>
        <p:nvSpPr>
          <p:cNvPr id="4" name="TextBox 3">
            <a:extLst>
              <a:ext uri="{FF2B5EF4-FFF2-40B4-BE49-F238E27FC236}">
                <a16:creationId xmlns:a16="http://schemas.microsoft.com/office/drawing/2014/main" id="{78FC9240-47F2-4E91-B4F7-4094501256B0}"/>
              </a:ext>
            </a:extLst>
          </p:cNvPr>
          <p:cNvSpPr txBox="1"/>
          <p:nvPr/>
        </p:nvSpPr>
        <p:spPr>
          <a:xfrm>
            <a:off x="394408" y="5886450"/>
            <a:ext cx="1732842" cy="369332"/>
          </a:xfrm>
          <a:prstGeom prst="rect">
            <a:avLst/>
          </a:prstGeom>
          <a:noFill/>
        </p:spPr>
        <p:txBody>
          <a:bodyPr wrap="square" rtlCol="0">
            <a:spAutoFit/>
          </a:bodyPr>
          <a:lstStyle/>
          <a:p>
            <a:r>
              <a:rPr lang="en-US" dirty="0"/>
              <a:t>Rev 10</a:t>
            </a:r>
          </a:p>
        </p:txBody>
      </p:sp>
    </p:spTree>
    <p:extLst>
      <p:ext uri="{BB962C8B-B14F-4D97-AF65-F5344CB8AC3E}">
        <p14:creationId xmlns:p14="http://schemas.microsoft.com/office/powerpoint/2010/main" val="1533126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0222E-D53A-4812-97DE-8506F69B8176}"/>
              </a:ext>
            </a:extLst>
          </p:cNvPr>
          <p:cNvSpPr>
            <a:spLocks noGrp="1"/>
          </p:cNvSpPr>
          <p:nvPr>
            <p:ph type="body" sz="quarter" idx="10"/>
          </p:nvPr>
        </p:nvSpPr>
        <p:spPr>
          <a:xfrm>
            <a:off x="416838" y="513763"/>
            <a:ext cx="11358323" cy="559704"/>
          </a:xfrm>
        </p:spPr>
        <p:txBody>
          <a:bodyPr/>
          <a:lstStyle/>
          <a:p>
            <a:r>
              <a:rPr lang="en-US" sz="3000" dirty="0"/>
              <a:t>Intro to </a:t>
            </a:r>
            <a:r>
              <a:rPr lang="en-US" sz="3000" dirty="0" err="1"/>
              <a:t>ModusToolbox</a:t>
            </a:r>
            <a:r>
              <a:rPr lang="en-US" sz="3000" dirty="0"/>
              <a:t> - Summary</a:t>
            </a:r>
          </a:p>
        </p:txBody>
      </p:sp>
      <p:sp>
        <p:nvSpPr>
          <p:cNvPr id="5" name="Content Placeholder 4">
            <a:extLst>
              <a:ext uri="{FF2B5EF4-FFF2-40B4-BE49-F238E27FC236}">
                <a16:creationId xmlns:a16="http://schemas.microsoft.com/office/drawing/2014/main" id="{F14C7674-D7FA-4F93-BD42-D1677982F2E1}"/>
              </a:ext>
            </a:extLst>
          </p:cNvPr>
          <p:cNvSpPr>
            <a:spLocks noGrp="1"/>
          </p:cNvSpPr>
          <p:nvPr>
            <p:ph sz="quarter" idx="33"/>
          </p:nvPr>
        </p:nvSpPr>
        <p:spPr>
          <a:xfrm>
            <a:off x="308261" y="1194047"/>
            <a:ext cx="11358323" cy="5847690"/>
          </a:xfrm>
          <a:prstGeom prst="rect">
            <a:avLst/>
          </a:prstGeom>
        </p:spPr>
        <p:txBody>
          <a:bodyPr wrap="square" anchor="t">
            <a:spAutoFit/>
          </a:bodyPr>
          <a:lstStyle/>
          <a:p>
            <a:r>
              <a:rPr lang="en-US" sz="2800" dirty="0"/>
              <a:t>Newest of Cypress’ Integrated Design Environments</a:t>
            </a:r>
          </a:p>
          <a:p>
            <a:r>
              <a:rPr lang="en-US" sz="2800" dirty="0" err="1"/>
              <a:t>ModusToolbox</a:t>
            </a:r>
            <a:r>
              <a:rPr lang="en-US" sz="2800" dirty="0"/>
              <a:t> is an Eclipse-based IDE </a:t>
            </a:r>
          </a:p>
          <a:p>
            <a:pPr lvl="1"/>
            <a:r>
              <a:rPr lang="en-US" sz="2400" dirty="0"/>
              <a:t>Comprises unified Cypress SDK that is IDE agnostic and merges the </a:t>
            </a:r>
            <a:r>
              <a:rPr lang="en-US" sz="2400" dirty="0" err="1"/>
              <a:t>PSoC</a:t>
            </a:r>
            <a:r>
              <a:rPr lang="en-US" sz="2400" dirty="0"/>
              <a:t> MCU libraries and the WICED wireless libraries</a:t>
            </a:r>
          </a:p>
          <a:p>
            <a:pPr lvl="1"/>
            <a:r>
              <a:rPr lang="en-US" sz="2400" dirty="0"/>
              <a:t>Combines </a:t>
            </a:r>
            <a:r>
              <a:rPr lang="en-US" sz="2400" dirty="0" err="1"/>
              <a:t>PSoC</a:t>
            </a:r>
            <a:r>
              <a:rPr lang="en-US" sz="2400" dirty="0"/>
              <a:t> Creator and WICED features and workflows into a single product catering to MCU and IoT products</a:t>
            </a:r>
          </a:p>
          <a:p>
            <a:pPr lvl="1"/>
            <a:r>
              <a:rPr lang="en-US" sz="2400" dirty="0"/>
              <a:t>Supports both programming and debugging through </a:t>
            </a:r>
            <a:r>
              <a:rPr lang="en-US" sz="2400" dirty="0" err="1"/>
              <a:t>OpenOCD</a:t>
            </a:r>
            <a:r>
              <a:rPr lang="en-US" sz="2400" dirty="0"/>
              <a:t> and </a:t>
            </a:r>
            <a:r>
              <a:rPr lang="en-US" sz="2400" dirty="0" err="1"/>
              <a:t>Segger</a:t>
            </a:r>
            <a:endParaRPr lang="en-US" sz="2400" dirty="0"/>
          </a:p>
          <a:p>
            <a:pPr lvl="1"/>
            <a:r>
              <a:rPr lang="en-US" sz="2400" dirty="0"/>
              <a:t>WICED7 integration into combined SDK</a:t>
            </a:r>
          </a:p>
          <a:p>
            <a:pPr lvl="1"/>
            <a:r>
              <a:rPr lang="en-US" sz="2400" dirty="0"/>
              <a:t>BT Designer Integration</a:t>
            </a:r>
          </a:p>
          <a:p>
            <a:r>
              <a:rPr lang="en-US" sz="2800" dirty="0"/>
              <a:t>GitHub</a:t>
            </a:r>
          </a:p>
          <a:p>
            <a:pPr lvl="1"/>
            <a:r>
              <a:rPr lang="en-US" sz="2400" dirty="0"/>
              <a:t>Embracing GitHub as distribution mechanism for Example code</a:t>
            </a:r>
          </a:p>
          <a:p>
            <a:pPr lvl="1"/>
            <a:r>
              <a:rPr lang="en-US" sz="2400" dirty="0"/>
              <a:t>Distributing more examples through SDK to use offline.</a:t>
            </a:r>
          </a:p>
          <a:p>
            <a:pPr lvl="1"/>
            <a:endParaRPr lang="en-US" sz="2400" dirty="0"/>
          </a:p>
        </p:txBody>
      </p:sp>
    </p:spTree>
    <p:extLst>
      <p:ext uri="{BB962C8B-B14F-4D97-AF65-F5344CB8AC3E}">
        <p14:creationId xmlns:p14="http://schemas.microsoft.com/office/powerpoint/2010/main" val="2708574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9295" y="2187842"/>
            <a:ext cx="10026913" cy="1457484"/>
          </a:xfrm>
        </p:spPr>
        <p:txBody>
          <a:bodyPr/>
          <a:lstStyle/>
          <a:p>
            <a:r>
              <a:rPr lang="en-US" dirty="0"/>
              <a:t>Introduction to Cypress BLE Mesh</a:t>
            </a:r>
          </a:p>
          <a:p>
            <a:r>
              <a:rPr lang="en-US" sz="3200" b="0" dirty="0"/>
              <a:t>Subset of …</a:t>
            </a:r>
          </a:p>
          <a:p>
            <a:r>
              <a:rPr lang="en-US" sz="3200" b="0" dirty="0"/>
              <a:t>BLE_Mesh-02-Rev01-Tour </a:t>
            </a:r>
            <a:r>
              <a:rPr lang="en-US" sz="3200" b="0" dirty="0" err="1"/>
              <a:t>ModusToolbox</a:t>
            </a:r>
            <a:r>
              <a:rPr lang="en-US" sz="3200" b="0" dirty="0"/>
              <a:t>	2019</a:t>
            </a:r>
          </a:p>
          <a:p>
            <a:endParaRPr lang="en-US" dirty="0"/>
          </a:p>
          <a:p>
            <a:endParaRPr lang="en-US" sz="3600" i="1" dirty="0"/>
          </a:p>
        </p:txBody>
      </p:sp>
    </p:spTree>
    <p:extLst>
      <p:ext uri="{BB962C8B-B14F-4D97-AF65-F5344CB8AC3E}">
        <p14:creationId xmlns:p14="http://schemas.microsoft.com/office/powerpoint/2010/main" val="132174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8FEB2F-B650-411D-A139-7944BA9B2025}"/>
              </a:ext>
            </a:extLst>
          </p:cNvPr>
          <p:cNvSpPr>
            <a:spLocks noGrp="1"/>
          </p:cNvSpPr>
          <p:nvPr>
            <p:ph type="body" sz="quarter" idx="10"/>
          </p:nvPr>
        </p:nvSpPr>
        <p:spPr/>
        <p:txBody>
          <a:bodyPr/>
          <a:lstStyle/>
          <a:p>
            <a:r>
              <a:rPr lang="en-US" dirty="0"/>
              <a:t>BLE Basics</a:t>
            </a:r>
          </a:p>
        </p:txBody>
      </p:sp>
      <p:sp>
        <p:nvSpPr>
          <p:cNvPr id="3" name="Content Placeholder 2">
            <a:extLst>
              <a:ext uri="{FF2B5EF4-FFF2-40B4-BE49-F238E27FC236}">
                <a16:creationId xmlns:a16="http://schemas.microsoft.com/office/drawing/2014/main" id="{DFD9ADF0-110C-4CB7-B446-F62512A703A0}"/>
              </a:ext>
            </a:extLst>
          </p:cNvPr>
          <p:cNvSpPr>
            <a:spLocks noGrp="1"/>
          </p:cNvSpPr>
          <p:nvPr>
            <p:ph sz="quarter" idx="33"/>
          </p:nvPr>
        </p:nvSpPr>
        <p:spPr/>
        <p:txBody>
          <a:bodyPr/>
          <a:lstStyle/>
          <a:p>
            <a:r>
              <a:rPr lang="en-US" dirty="0"/>
              <a:t>Wireless Personal Area Network</a:t>
            </a:r>
          </a:p>
          <a:p>
            <a:r>
              <a:rPr lang="en-US" dirty="0"/>
              <a:t>2.4 GHz band</a:t>
            </a:r>
          </a:p>
          <a:p>
            <a:r>
              <a:rPr lang="en-US" dirty="0"/>
              <a:t>40 channels with 2MHz spacing</a:t>
            </a:r>
          </a:p>
          <a:p>
            <a:pPr lvl="1"/>
            <a:r>
              <a:rPr lang="en-US" dirty="0"/>
              <a:t>3 channels for advertising</a:t>
            </a:r>
          </a:p>
          <a:p>
            <a:pPr lvl="1"/>
            <a:r>
              <a:rPr lang="en-US" dirty="0"/>
              <a:t>37 channels for connected communication</a:t>
            </a:r>
          </a:p>
          <a:p>
            <a:r>
              <a:rPr lang="en-US" dirty="0"/>
              <a:t>Short transmission bursts between periods of idle</a:t>
            </a:r>
          </a:p>
          <a:p>
            <a:r>
              <a:rPr lang="en-US" dirty="0"/>
              <a:t>Negotiated connection intervals for frequency of data vs power consumption</a:t>
            </a:r>
          </a:p>
          <a:p>
            <a:r>
              <a:rPr lang="en-US" dirty="0"/>
              <a:t>2Mbps capable with BLE 5; 1Mbps pre BLE 5</a:t>
            </a:r>
          </a:p>
          <a:p>
            <a:pPr marL="0" indent="0">
              <a:buNone/>
            </a:pPr>
            <a:endParaRPr lang="en-US" dirty="0"/>
          </a:p>
        </p:txBody>
      </p:sp>
    </p:spTree>
    <p:extLst>
      <p:ext uri="{BB962C8B-B14F-4D97-AF65-F5344CB8AC3E}">
        <p14:creationId xmlns:p14="http://schemas.microsoft.com/office/powerpoint/2010/main" val="3244275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A79EDE-A7F2-44F7-A77F-268C9C73A6E4}"/>
              </a:ext>
            </a:extLst>
          </p:cNvPr>
          <p:cNvSpPr>
            <a:spLocks noGrp="1"/>
          </p:cNvSpPr>
          <p:nvPr>
            <p:ph type="body" sz="quarter" idx="10"/>
          </p:nvPr>
        </p:nvSpPr>
        <p:spPr/>
        <p:txBody>
          <a:bodyPr/>
          <a:lstStyle/>
          <a:p>
            <a:r>
              <a:rPr lang="en-US" dirty="0"/>
              <a:t>Bluetooth History</a:t>
            </a:r>
          </a:p>
        </p:txBody>
      </p:sp>
      <p:graphicFrame>
        <p:nvGraphicFramePr>
          <p:cNvPr id="4" name="Table 4">
            <a:extLst>
              <a:ext uri="{FF2B5EF4-FFF2-40B4-BE49-F238E27FC236}">
                <a16:creationId xmlns:a16="http://schemas.microsoft.com/office/drawing/2014/main" id="{3404EFE0-E638-4AD0-B0A0-7B3FCA91FF9F}"/>
              </a:ext>
            </a:extLst>
          </p:cNvPr>
          <p:cNvGraphicFramePr>
            <a:graphicFrameLocks noGrp="1"/>
          </p:cNvGraphicFramePr>
          <p:nvPr>
            <p:ph sz="quarter" idx="33"/>
            <p:extLst>
              <p:ext uri="{D42A27DB-BD31-4B8C-83A1-F6EECF244321}">
                <p14:modId xmlns:p14="http://schemas.microsoft.com/office/powerpoint/2010/main" val="2792065854"/>
              </p:ext>
            </p:extLst>
          </p:nvPr>
        </p:nvGraphicFramePr>
        <p:xfrm>
          <a:off x="416719" y="1329109"/>
          <a:ext cx="11358561" cy="5034026"/>
        </p:xfrm>
        <a:graphic>
          <a:graphicData uri="http://schemas.openxmlformats.org/drawingml/2006/table">
            <a:tbl>
              <a:tblPr firstRow="1" bandRow="1">
                <a:tableStyleId>{5C22544A-7EE6-4342-B048-85BDC9FD1C3A}</a:tableStyleId>
              </a:tblPr>
              <a:tblGrid>
                <a:gridCol w="1136568">
                  <a:extLst>
                    <a:ext uri="{9D8B030D-6E8A-4147-A177-3AD203B41FA5}">
                      <a16:colId xmlns:a16="http://schemas.microsoft.com/office/drawing/2014/main" val="2835072806"/>
                    </a:ext>
                  </a:extLst>
                </a:gridCol>
                <a:gridCol w="760020">
                  <a:extLst>
                    <a:ext uri="{9D8B030D-6E8A-4147-A177-3AD203B41FA5}">
                      <a16:colId xmlns:a16="http://schemas.microsoft.com/office/drawing/2014/main" val="4230342566"/>
                    </a:ext>
                  </a:extLst>
                </a:gridCol>
                <a:gridCol w="9461973">
                  <a:extLst>
                    <a:ext uri="{9D8B030D-6E8A-4147-A177-3AD203B41FA5}">
                      <a16:colId xmlns:a16="http://schemas.microsoft.com/office/drawing/2014/main" val="1781693792"/>
                    </a:ext>
                  </a:extLst>
                </a:gridCol>
              </a:tblGrid>
              <a:tr h="370840">
                <a:tc>
                  <a:txBody>
                    <a:bodyPr/>
                    <a:lstStyle/>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Bluetooth</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Spec</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Year</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Major Features</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90587523"/>
                  </a:ext>
                </a:extLst>
              </a:tr>
              <a:tr h="370840">
                <a:tc>
                  <a:txBody>
                    <a:bodyPr/>
                    <a:lstStyle/>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1999</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Initial standard.</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95523379"/>
                  </a:ext>
                </a:extLst>
              </a:tr>
              <a:tr h="370840">
                <a:tc>
                  <a:txBody>
                    <a:bodyPr/>
                    <a:lstStyle/>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2002</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Addition of RSSI and non-encrypted channels.</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6559252"/>
                  </a:ext>
                </a:extLst>
              </a:tr>
              <a:tr h="370840">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2003</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Adaptive Frequency Hopping (AFH);  Host Control Interface (HCI);  Addition of flow control and retransmission.</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458470"/>
                  </a:ext>
                </a:extLst>
              </a:tr>
              <a:tr h="370840">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 EDR</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2004</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Addition of EDR (up to 3 Mbps).</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1517871"/>
                  </a:ext>
                </a:extLst>
              </a:tr>
              <a:tr h="370840">
                <a:tc>
                  <a:txBody>
                    <a:bodyPr/>
                    <a:lstStyle/>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2.1 + EDR</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2007</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Addition of Secure Simple Pairing (SPP) and enhanced security; Extended Inquiry Response (EIR).</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3979137"/>
                  </a:ext>
                </a:extLst>
              </a:tr>
              <a:tr h="370840">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3.0 + HS</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2009</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Alternative MAC/PHY (AMP); Enhanced Retransmission Mode (ERTM) and Streaming Mode (SM).</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2758827"/>
                  </a:ext>
                </a:extLst>
              </a:tr>
              <a:tr h="370840">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4.0 + LE</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2010</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Addition of BLE;  Generic Attribute Profile (GATT); Security Manager (SM) with AES encryption.</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56790834"/>
                  </a:ext>
                </a:extLst>
              </a:tr>
              <a:tr h="370840">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2013</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Incremental software update.</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9198481"/>
                  </a:ext>
                </a:extLst>
              </a:tr>
              <a:tr h="370840">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2014</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 secure connections with data packet length extension; Link Layer privacy; Internet Protocol Support Profile (IPSP) version 6.</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6709350"/>
                  </a:ext>
                </a:extLst>
              </a:tr>
              <a:tr h="370840">
                <a:tc>
                  <a:txBody>
                    <a:bodyPr/>
                    <a:lstStyle/>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2016</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 up to 2 Mbps, or 4x range or 8x data broadcasting capacity.</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1198462"/>
                  </a:ext>
                </a:extLst>
              </a:tr>
              <a:tr h="370840">
                <a:tc>
                  <a:txBody>
                    <a:bodyPr/>
                    <a:lstStyle/>
                    <a:p>
                      <a:pPr marL="0" marR="0" algn="ctr">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5.1</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2019</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Mesh-based model hierarchy; Angle of Arrival (</a:t>
                      </a:r>
                      <a:r>
                        <a:rPr lang="en-US" sz="16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AoA</a:t>
                      </a: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Angle of Departure (</a:t>
                      </a:r>
                      <a:r>
                        <a:rPr lang="en-US" sz="16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AoD</a:t>
                      </a: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for tracking; Advertising Channel Index; GATT </a:t>
                      </a:r>
                      <a:r>
                        <a:rPr lang="en-US" sz="16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Cacheing</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5563923"/>
                  </a:ext>
                </a:extLst>
              </a:tr>
            </a:tbl>
          </a:graphicData>
        </a:graphic>
      </p:graphicFrame>
    </p:spTree>
    <p:extLst>
      <p:ext uri="{BB962C8B-B14F-4D97-AF65-F5344CB8AC3E}">
        <p14:creationId xmlns:p14="http://schemas.microsoft.com/office/powerpoint/2010/main" val="2916062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8E6427-28EC-4109-926C-3BFCA2256E57}"/>
              </a:ext>
            </a:extLst>
          </p:cNvPr>
          <p:cNvSpPr>
            <a:spLocks noGrp="1"/>
          </p:cNvSpPr>
          <p:nvPr>
            <p:ph type="body" sz="quarter" idx="10"/>
          </p:nvPr>
        </p:nvSpPr>
        <p:spPr/>
        <p:txBody>
          <a:bodyPr/>
          <a:lstStyle/>
          <a:p>
            <a:r>
              <a:rPr lang="en-US" sz="3200" dirty="0"/>
              <a:t>BLE Mesh vs Other Mesh Technologies</a:t>
            </a:r>
          </a:p>
        </p:txBody>
      </p:sp>
      <p:graphicFrame>
        <p:nvGraphicFramePr>
          <p:cNvPr id="6" name="Table 6">
            <a:extLst>
              <a:ext uri="{FF2B5EF4-FFF2-40B4-BE49-F238E27FC236}">
                <a16:creationId xmlns:a16="http://schemas.microsoft.com/office/drawing/2014/main" id="{D9686C88-0026-4649-B788-9EC46F27F4BF}"/>
              </a:ext>
            </a:extLst>
          </p:cNvPr>
          <p:cNvGraphicFramePr>
            <a:graphicFrameLocks noGrp="1"/>
          </p:cNvGraphicFramePr>
          <p:nvPr>
            <p:ph sz="quarter" idx="33"/>
            <p:extLst>
              <p:ext uri="{D42A27DB-BD31-4B8C-83A1-F6EECF244321}">
                <p14:modId xmlns:p14="http://schemas.microsoft.com/office/powerpoint/2010/main" val="1270514029"/>
              </p:ext>
            </p:extLst>
          </p:nvPr>
        </p:nvGraphicFramePr>
        <p:xfrm>
          <a:off x="418792" y="1357313"/>
          <a:ext cx="11358562" cy="5029200"/>
        </p:xfrm>
        <a:graphic>
          <a:graphicData uri="http://schemas.openxmlformats.org/drawingml/2006/table">
            <a:tbl>
              <a:tblPr firstRow="1" bandRow="1">
                <a:tableStyleId>{5C22544A-7EE6-4342-B048-85BDC9FD1C3A}</a:tableStyleId>
              </a:tblPr>
              <a:tblGrid>
                <a:gridCol w="1246414">
                  <a:extLst>
                    <a:ext uri="{9D8B030D-6E8A-4147-A177-3AD203B41FA5}">
                      <a16:colId xmlns:a16="http://schemas.microsoft.com/office/drawing/2014/main" val="3592669479"/>
                    </a:ext>
                  </a:extLst>
                </a:gridCol>
                <a:gridCol w="10112148">
                  <a:extLst>
                    <a:ext uri="{9D8B030D-6E8A-4147-A177-3AD203B41FA5}">
                      <a16:colId xmlns:a16="http://schemas.microsoft.com/office/drawing/2014/main" val="1267459977"/>
                    </a:ext>
                  </a:extLst>
                </a:gridCol>
              </a:tblGrid>
              <a:tr h="370840">
                <a:tc>
                  <a:txBody>
                    <a:bodyPr/>
                    <a:lstStyle/>
                    <a:p>
                      <a:pPr algn="ctr"/>
                      <a:endParaRPr lang="en-US" sz="2400" b="1"/>
                    </a:p>
                  </a:txBody>
                  <a:tcPr/>
                </a:tc>
                <a:tc>
                  <a:txBody>
                    <a:bodyPr/>
                    <a:lstStyle/>
                    <a:p>
                      <a:endParaRPr lang="en-US" sz="2400" b="1"/>
                    </a:p>
                  </a:txBody>
                  <a:tcPr/>
                </a:tc>
                <a:extLst>
                  <a:ext uri="{0D108BD9-81ED-4DB2-BD59-A6C34878D82A}">
                    <a16:rowId xmlns:a16="http://schemas.microsoft.com/office/drawing/2014/main" val="995755664"/>
                  </a:ext>
                </a:extLst>
              </a:tr>
              <a:tr h="370840">
                <a:tc>
                  <a:txBody>
                    <a:bodyPr/>
                    <a:lstStyle/>
                    <a:p>
                      <a:pPr algn="ctr"/>
                      <a:r>
                        <a:rPr lang="en-US" sz="2400" b="1" dirty="0"/>
                        <a:t>1</a:t>
                      </a:r>
                    </a:p>
                  </a:txBody>
                  <a:tcPr/>
                </a:tc>
                <a:tc>
                  <a:txBody>
                    <a:bodyPr/>
                    <a:lstStyle/>
                    <a:p>
                      <a:r>
                        <a:rPr lang="en-US" sz="2400" b="1" dirty="0"/>
                        <a:t>OSI Model – Full Stack Implementation</a:t>
                      </a:r>
                    </a:p>
                  </a:txBody>
                  <a:tcPr/>
                </a:tc>
                <a:extLst>
                  <a:ext uri="{0D108BD9-81ED-4DB2-BD59-A6C34878D82A}">
                    <a16:rowId xmlns:a16="http://schemas.microsoft.com/office/drawing/2014/main" val="1017194096"/>
                  </a:ext>
                </a:extLst>
              </a:tr>
              <a:tr h="370840">
                <a:tc>
                  <a:txBody>
                    <a:bodyPr/>
                    <a:lstStyle/>
                    <a:p>
                      <a:pPr algn="ctr"/>
                      <a:r>
                        <a:rPr lang="en-US" sz="2400" b="1" dirty="0"/>
                        <a:t>2</a:t>
                      </a:r>
                    </a:p>
                  </a:txBody>
                  <a:tcPr/>
                </a:tc>
                <a:tc>
                  <a:txBody>
                    <a:bodyPr/>
                    <a:lstStyle/>
                    <a:p>
                      <a:r>
                        <a:rPr lang="en-US" sz="2400" b="1" dirty="0"/>
                        <a:t>Radio – Established technology in billions of devices</a:t>
                      </a:r>
                    </a:p>
                  </a:txBody>
                  <a:tcPr/>
                </a:tc>
                <a:extLst>
                  <a:ext uri="{0D108BD9-81ED-4DB2-BD59-A6C34878D82A}">
                    <a16:rowId xmlns:a16="http://schemas.microsoft.com/office/drawing/2014/main" val="2321709649"/>
                  </a:ext>
                </a:extLst>
              </a:tr>
              <a:tr h="370840">
                <a:tc>
                  <a:txBody>
                    <a:bodyPr/>
                    <a:lstStyle/>
                    <a:p>
                      <a:pPr algn="ctr"/>
                      <a:r>
                        <a:rPr lang="en-US" sz="2400" b="1" dirty="0"/>
                        <a:t>3</a:t>
                      </a:r>
                    </a:p>
                  </a:txBody>
                  <a:tcPr/>
                </a:tc>
                <a:tc>
                  <a:txBody>
                    <a:bodyPr/>
                    <a:lstStyle/>
                    <a:p>
                      <a:r>
                        <a:rPr lang="en-US" sz="2400" b="1" dirty="0"/>
                        <a:t>Wireless Interference – Single Channel vs 3 Channels</a:t>
                      </a:r>
                    </a:p>
                  </a:txBody>
                  <a:tcPr/>
                </a:tc>
                <a:extLst>
                  <a:ext uri="{0D108BD9-81ED-4DB2-BD59-A6C34878D82A}">
                    <a16:rowId xmlns:a16="http://schemas.microsoft.com/office/drawing/2014/main" val="2847488280"/>
                  </a:ext>
                </a:extLst>
              </a:tr>
              <a:tr h="370840">
                <a:tc>
                  <a:txBody>
                    <a:bodyPr/>
                    <a:lstStyle/>
                    <a:p>
                      <a:pPr algn="ctr"/>
                      <a:r>
                        <a:rPr lang="en-US" sz="2400" b="1" dirty="0"/>
                        <a:t>4</a:t>
                      </a:r>
                    </a:p>
                  </a:txBody>
                  <a:tcPr/>
                </a:tc>
                <a:tc>
                  <a:txBody>
                    <a:bodyPr/>
                    <a:lstStyle/>
                    <a:p>
                      <a:r>
                        <a:rPr lang="en-US" sz="2400" b="1" dirty="0"/>
                        <a:t>Range – 300 meters to 1 km</a:t>
                      </a:r>
                    </a:p>
                  </a:txBody>
                  <a:tcPr/>
                </a:tc>
                <a:extLst>
                  <a:ext uri="{0D108BD9-81ED-4DB2-BD59-A6C34878D82A}">
                    <a16:rowId xmlns:a16="http://schemas.microsoft.com/office/drawing/2014/main" val="2445748090"/>
                  </a:ext>
                </a:extLst>
              </a:tr>
              <a:tr h="370840">
                <a:tc>
                  <a:txBody>
                    <a:bodyPr/>
                    <a:lstStyle/>
                    <a:p>
                      <a:pPr algn="ctr"/>
                      <a:r>
                        <a:rPr lang="en-US" sz="2400" b="1" dirty="0"/>
                        <a:t>5</a:t>
                      </a:r>
                    </a:p>
                  </a:txBody>
                  <a:tcPr/>
                </a:tc>
                <a:tc>
                  <a:txBody>
                    <a:bodyPr/>
                    <a:lstStyle/>
                    <a:p>
                      <a:r>
                        <a:rPr lang="en-US" sz="2400" b="1" dirty="0"/>
                        <a:t>Data Rate – Up to 2 Mbps</a:t>
                      </a:r>
                    </a:p>
                  </a:txBody>
                  <a:tcPr/>
                </a:tc>
                <a:extLst>
                  <a:ext uri="{0D108BD9-81ED-4DB2-BD59-A6C34878D82A}">
                    <a16:rowId xmlns:a16="http://schemas.microsoft.com/office/drawing/2014/main" val="3976833170"/>
                  </a:ext>
                </a:extLst>
              </a:tr>
              <a:tr h="370840">
                <a:tc>
                  <a:txBody>
                    <a:bodyPr/>
                    <a:lstStyle/>
                    <a:p>
                      <a:pPr algn="ctr"/>
                      <a:r>
                        <a:rPr lang="en-US" sz="2400" b="1" dirty="0"/>
                        <a:t>6</a:t>
                      </a:r>
                    </a:p>
                  </a:txBody>
                  <a:tcPr/>
                </a:tc>
                <a:tc>
                  <a:txBody>
                    <a:bodyPr/>
                    <a:lstStyle/>
                    <a:p>
                      <a:r>
                        <a:rPr lang="en-US" sz="2400" b="1" dirty="0"/>
                        <a:t>Shorter Packets – 29 octets</a:t>
                      </a:r>
                    </a:p>
                  </a:txBody>
                  <a:tcPr/>
                </a:tc>
                <a:extLst>
                  <a:ext uri="{0D108BD9-81ED-4DB2-BD59-A6C34878D82A}">
                    <a16:rowId xmlns:a16="http://schemas.microsoft.com/office/drawing/2014/main" val="1442354777"/>
                  </a:ext>
                </a:extLst>
              </a:tr>
              <a:tr h="370840">
                <a:tc>
                  <a:txBody>
                    <a:bodyPr/>
                    <a:lstStyle/>
                    <a:p>
                      <a:pPr algn="ctr"/>
                      <a:r>
                        <a:rPr lang="en-US" sz="2400" b="1" dirty="0"/>
                        <a:t>7</a:t>
                      </a:r>
                    </a:p>
                  </a:txBody>
                  <a:tcPr/>
                </a:tc>
                <a:tc>
                  <a:txBody>
                    <a:bodyPr/>
                    <a:lstStyle/>
                    <a:p>
                      <a:r>
                        <a:rPr lang="en-US" sz="2400" b="1" dirty="0"/>
                        <a:t>Power Consumption / Duty Cycle</a:t>
                      </a:r>
                    </a:p>
                  </a:txBody>
                  <a:tcPr/>
                </a:tc>
                <a:extLst>
                  <a:ext uri="{0D108BD9-81ED-4DB2-BD59-A6C34878D82A}">
                    <a16:rowId xmlns:a16="http://schemas.microsoft.com/office/drawing/2014/main" val="17400835"/>
                  </a:ext>
                </a:extLst>
              </a:tr>
              <a:tr h="370840">
                <a:tc>
                  <a:txBody>
                    <a:bodyPr/>
                    <a:lstStyle/>
                    <a:p>
                      <a:pPr algn="ctr"/>
                      <a:r>
                        <a:rPr lang="en-US" sz="2400" b="1" dirty="0"/>
                        <a:t>8</a:t>
                      </a:r>
                    </a:p>
                  </a:txBody>
                  <a:tcPr/>
                </a:tc>
                <a:tc>
                  <a:txBody>
                    <a:bodyPr/>
                    <a:lstStyle/>
                    <a:p>
                      <a:r>
                        <a:rPr lang="en-US" sz="2400" b="1" dirty="0"/>
                        <a:t>Interoperability / Certification</a:t>
                      </a:r>
                    </a:p>
                  </a:txBody>
                  <a:tcPr/>
                </a:tc>
                <a:extLst>
                  <a:ext uri="{0D108BD9-81ED-4DB2-BD59-A6C34878D82A}">
                    <a16:rowId xmlns:a16="http://schemas.microsoft.com/office/drawing/2014/main" val="4269960779"/>
                  </a:ext>
                </a:extLst>
              </a:tr>
              <a:tr h="370840">
                <a:tc>
                  <a:txBody>
                    <a:bodyPr/>
                    <a:lstStyle/>
                    <a:p>
                      <a:pPr algn="ctr"/>
                      <a:r>
                        <a:rPr lang="en-US" sz="2400" b="1" dirty="0"/>
                        <a:t>9</a:t>
                      </a:r>
                    </a:p>
                  </a:txBody>
                  <a:tcPr/>
                </a:tc>
                <a:tc>
                  <a:txBody>
                    <a:bodyPr/>
                    <a:lstStyle/>
                    <a:p>
                      <a:r>
                        <a:rPr lang="en-US" sz="2400" b="1" dirty="0"/>
                        <a:t>Compatibility with Smartphones and Tablets</a:t>
                      </a:r>
                    </a:p>
                  </a:txBody>
                  <a:tcPr/>
                </a:tc>
                <a:extLst>
                  <a:ext uri="{0D108BD9-81ED-4DB2-BD59-A6C34878D82A}">
                    <a16:rowId xmlns:a16="http://schemas.microsoft.com/office/drawing/2014/main" val="697070415"/>
                  </a:ext>
                </a:extLst>
              </a:tr>
              <a:tr h="370840">
                <a:tc>
                  <a:txBody>
                    <a:bodyPr/>
                    <a:lstStyle/>
                    <a:p>
                      <a:pPr algn="ctr"/>
                      <a:r>
                        <a:rPr lang="en-US" sz="2400" b="1" dirty="0"/>
                        <a:t>10</a:t>
                      </a:r>
                    </a:p>
                  </a:txBody>
                  <a:tcPr/>
                </a:tc>
                <a:tc>
                  <a:txBody>
                    <a:bodyPr/>
                    <a:lstStyle/>
                    <a:p>
                      <a:r>
                        <a:rPr lang="en-US" sz="2400" b="1" dirty="0"/>
                        <a:t>Cost</a:t>
                      </a:r>
                    </a:p>
                  </a:txBody>
                  <a:tcPr/>
                </a:tc>
                <a:extLst>
                  <a:ext uri="{0D108BD9-81ED-4DB2-BD59-A6C34878D82A}">
                    <a16:rowId xmlns:a16="http://schemas.microsoft.com/office/drawing/2014/main" val="4035850023"/>
                  </a:ext>
                </a:extLst>
              </a:tr>
            </a:tbl>
          </a:graphicData>
        </a:graphic>
      </p:graphicFrame>
    </p:spTree>
    <p:extLst>
      <p:ext uri="{BB962C8B-B14F-4D97-AF65-F5344CB8AC3E}">
        <p14:creationId xmlns:p14="http://schemas.microsoft.com/office/powerpoint/2010/main" val="703582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5CCFA8-E5E3-4135-B5E4-E9ECF5A35F13}"/>
              </a:ext>
            </a:extLst>
          </p:cNvPr>
          <p:cNvPicPr>
            <a:picLocks noGrp="1" noChangeAspect="1"/>
          </p:cNvPicPr>
          <p:nvPr>
            <p:ph sz="quarter" idx="33"/>
          </p:nvPr>
        </p:nvPicPr>
        <p:blipFill>
          <a:blip r:embed="rId3" cstate="email">
            <a:extLst>
              <a:ext uri="{28A0092B-C50C-407E-A947-70E740481C1C}">
                <a14:useLocalDpi xmlns:a14="http://schemas.microsoft.com/office/drawing/2010/main"/>
              </a:ext>
            </a:extLst>
          </a:blip>
          <a:stretch>
            <a:fillRect/>
          </a:stretch>
        </p:blipFill>
        <p:spPr>
          <a:xfrm>
            <a:off x="419100" y="1550314"/>
            <a:ext cx="11358563" cy="4397134"/>
          </a:xfrm>
          <a:prstGeom prst="rect">
            <a:avLst/>
          </a:prstGeom>
        </p:spPr>
      </p:pic>
      <p:sp>
        <p:nvSpPr>
          <p:cNvPr id="4" name="Title 3">
            <a:extLst>
              <a:ext uri="{FF2B5EF4-FFF2-40B4-BE49-F238E27FC236}">
                <a16:creationId xmlns:a16="http://schemas.microsoft.com/office/drawing/2014/main" id="{828E6427-28EC-4109-926C-3BFCA2256E57}"/>
              </a:ext>
            </a:extLst>
          </p:cNvPr>
          <p:cNvSpPr>
            <a:spLocks noGrp="1"/>
          </p:cNvSpPr>
          <p:nvPr>
            <p:ph type="body" sz="quarter" idx="10"/>
          </p:nvPr>
        </p:nvSpPr>
        <p:spPr/>
        <p:txBody>
          <a:bodyPr/>
          <a:lstStyle/>
          <a:p>
            <a:r>
              <a:rPr lang="en-US" sz="3200" dirty="0"/>
              <a:t>BLE Mesh vs Other Mesh Technologies</a:t>
            </a:r>
          </a:p>
        </p:txBody>
      </p:sp>
    </p:spTree>
    <p:extLst>
      <p:ext uri="{BB962C8B-B14F-4D97-AF65-F5344CB8AC3E}">
        <p14:creationId xmlns:p14="http://schemas.microsoft.com/office/powerpoint/2010/main" val="299025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45E150F-DB17-4755-80FB-CE935473C147}"/>
              </a:ext>
            </a:extLst>
          </p:cNvPr>
          <p:cNvSpPr>
            <a:spLocks noGrp="1"/>
          </p:cNvSpPr>
          <p:nvPr>
            <p:ph type="body" sz="quarter" idx="10"/>
          </p:nvPr>
        </p:nvSpPr>
        <p:spPr/>
        <p:txBody>
          <a:bodyPr/>
          <a:lstStyle/>
          <a:p>
            <a:r>
              <a:rPr lang="en-US" sz="3200" kern="700" dirty="0"/>
              <a:t>CYBT-213043-MESH</a:t>
            </a:r>
            <a:r>
              <a:rPr lang="en-US" kern="700" dirty="0"/>
              <a:t> BLE Mesh Evaluation Kit</a:t>
            </a:r>
            <a:endParaRPr lang="en-US" kern="700" dirty="0">
              <a:solidFill>
                <a:srgbClr val="FF0000"/>
              </a:solidFill>
            </a:endParaRPr>
          </a:p>
        </p:txBody>
      </p:sp>
      <p:sp>
        <p:nvSpPr>
          <p:cNvPr id="5" name="Content Placeholder 1">
            <a:extLst>
              <a:ext uri="{FF2B5EF4-FFF2-40B4-BE49-F238E27FC236}">
                <a16:creationId xmlns:a16="http://schemas.microsoft.com/office/drawing/2014/main" id="{CC2AF3AC-6458-43F1-8714-2622111B466F}"/>
              </a:ext>
            </a:extLst>
          </p:cNvPr>
          <p:cNvSpPr>
            <a:spLocks noGrp="1"/>
          </p:cNvSpPr>
          <p:nvPr>
            <p:ph sz="quarter" idx="33"/>
          </p:nvPr>
        </p:nvSpPr>
        <p:spPr/>
        <p:txBody>
          <a:bodyPr>
            <a:normAutofit/>
          </a:bodyPr>
          <a:lstStyle/>
          <a:p>
            <a:r>
              <a:rPr lang="en-US" sz="1600" kern="700" dirty="0"/>
              <a:t>CYBT-213043-MESH </a:t>
            </a:r>
            <a:r>
              <a:rPr lang="en-US" sz="1600" dirty="0"/>
              <a:t>Kit includes</a:t>
            </a:r>
          </a:p>
          <a:p>
            <a:pPr lvl="1"/>
            <a:r>
              <a:rPr lang="en-US" sz="1600" dirty="0"/>
              <a:t>4x CYBT-213043-Mesh evaluation boards </a:t>
            </a:r>
          </a:p>
          <a:p>
            <a:pPr lvl="1"/>
            <a:r>
              <a:rPr lang="en-US" sz="1600" dirty="0"/>
              <a:t>4x USB cables</a:t>
            </a:r>
          </a:p>
          <a:p>
            <a:pPr lvl="1"/>
            <a:r>
              <a:rPr lang="en-US" sz="1600" dirty="0"/>
              <a:t>Quick Start Guide</a:t>
            </a:r>
          </a:p>
          <a:p>
            <a:r>
              <a:rPr lang="en-US" sz="1600" dirty="0"/>
              <a:t>Each CYBT-213043-Mesh evaluation boards showcases</a:t>
            </a:r>
          </a:p>
          <a:p>
            <a:pPr lvl="1"/>
            <a:r>
              <a:rPr lang="en-US" sz="1600" dirty="0"/>
              <a:t>CYW20819-based certified module, CYBT-213043-02</a:t>
            </a:r>
          </a:p>
          <a:p>
            <a:pPr lvl="1"/>
            <a:r>
              <a:rPr lang="en-US" sz="1600" dirty="0"/>
              <a:t>Red, Green, Blue (RGB) LED</a:t>
            </a:r>
          </a:p>
          <a:p>
            <a:pPr lvl="1"/>
            <a:r>
              <a:rPr lang="en-US" sz="1600" dirty="0"/>
              <a:t>User button</a:t>
            </a:r>
          </a:p>
          <a:p>
            <a:pPr lvl="1"/>
            <a:r>
              <a:rPr lang="en-US" sz="1600" dirty="0"/>
              <a:t>Sensors - Ambient Light Sensor (ALS), Thermistor and PIR Motion Sensor</a:t>
            </a:r>
          </a:p>
          <a:p>
            <a:pPr lvl="1"/>
            <a:r>
              <a:rPr lang="en-US" sz="1600" dirty="0"/>
              <a:t>1MB External Serial Flash</a:t>
            </a:r>
          </a:p>
          <a:p>
            <a:pPr lvl="1"/>
            <a:r>
              <a:rPr lang="en-US" sz="1600" dirty="0"/>
              <a:t>On-board Programmer</a:t>
            </a:r>
          </a:p>
          <a:p>
            <a:r>
              <a:rPr lang="en-US" sz="1600" dirty="0"/>
              <a:t>Kit provides great out-of-box user experience</a:t>
            </a:r>
          </a:p>
          <a:p>
            <a:pPr lvl="1"/>
            <a:r>
              <a:rPr lang="en-US" sz="1600" dirty="0"/>
              <a:t>Cypress iOS and Android mesh applications can be used to provision, create mesh network and control quickly and easily</a:t>
            </a:r>
          </a:p>
        </p:txBody>
      </p:sp>
      <p:pic>
        <p:nvPicPr>
          <p:cNvPr id="6" name="Picture 5">
            <a:extLst>
              <a:ext uri="{FF2B5EF4-FFF2-40B4-BE49-F238E27FC236}">
                <a16:creationId xmlns:a16="http://schemas.microsoft.com/office/drawing/2014/main" id="{8A277D7B-BD14-4093-A49F-87F624EAC3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076" y="1169952"/>
            <a:ext cx="5388448" cy="2942159"/>
          </a:xfrm>
          <a:prstGeom prst="rect">
            <a:avLst/>
          </a:prstGeom>
        </p:spPr>
      </p:pic>
    </p:spTree>
    <p:extLst>
      <p:ext uri="{BB962C8B-B14F-4D97-AF65-F5344CB8AC3E}">
        <p14:creationId xmlns:p14="http://schemas.microsoft.com/office/powerpoint/2010/main" val="309402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00947F-BC4C-4D2C-B5FB-4703721E3180}"/>
              </a:ext>
            </a:extLst>
          </p:cNvPr>
          <p:cNvPicPr/>
          <p:nvPr/>
        </p:nvPicPr>
        <p:blipFill>
          <a:blip r:embed="rId3" cstate="email">
            <a:extLst>
              <a:ext uri="{28A0092B-C50C-407E-A947-70E740481C1C}">
                <a14:useLocalDpi xmlns:a14="http://schemas.microsoft.com/office/drawing/2010/main"/>
              </a:ext>
            </a:extLst>
          </a:blip>
          <a:stretch>
            <a:fillRect/>
          </a:stretch>
        </p:blipFill>
        <p:spPr>
          <a:xfrm>
            <a:off x="6008910" y="1283047"/>
            <a:ext cx="3182355" cy="1662627"/>
          </a:xfrm>
          <a:prstGeom prst="rect">
            <a:avLst/>
          </a:prstGeom>
        </p:spPr>
      </p:pic>
      <p:sp>
        <p:nvSpPr>
          <p:cNvPr id="2" name="Text Placeholder 1">
            <a:extLst>
              <a:ext uri="{FF2B5EF4-FFF2-40B4-BE49-F238E27FC236}">
                <a16:creationId xmlns:a16="http://schemas.microsoft.com/office/drawing/2014/main" id="{4D186954-6776-4CF0-B8EC-B42858F85BC7}"/>
              </a:ext>
            </a:extLst>
          </p:cNvPr>
          <p:cNvSpPr>
            <a:spLocks noGrp="1"/>
          </p:cNvSpPr>
          <p:nvPr>
            <p:ph type="body" sz="quarter" idx="10"/>
          </p:nvPr>
        </p:nvSpPr>
        <p:spPr/>
        <p:txBody>
          <a:bodyPr/>
          <a:lstStyle/>
          <a:p>
            <a:r>
              <a:rPr lang="en-US" dirty="0"/>
              <a:t>Cypress BLE-Mesh kits</a:t>
            </a:r>
          </a:p>
        </p:txBody>
      </p:sp>
      <p:sp>
        <p:nvSpPr>
          <p:cNvPr id="3" name="Content Placeholder 2">
            <a:extLst>
              <a:ext uri="{FF2B5EF4-FFF2-40B4-BE49-F238E27FC236}">
                <a16:creationId xmlns:a16="http://schemas.microsoft.com/office/drawing/2014/main" id="{0E98B163-AEC3-458D-AAD7-EFE956BB9A95}"/>
              </a:ext>
            </a:extLst>
          </p:cNvPr>
          <p:cNvSpPr>
            <a:spLocks noGrp="1"/>
          </p:cNvSpPr>
          <p:nvPr>
            <p:ph sz="quarter" idx="33"/>
          </p:nvPr>
        </p:nvSpPr>
        <p:spPr>
          <a:xfrm>
            <a:off x="418791" y="1471470"/>
            <a:ext cx="6290764" cy="4964955"/>
          </a:xfrm>
        </p:spPr>
        <p:txBody>
          <a:bodyPr>
            <a:normAutofit fontScale="92500"/>
          </a:bodyPr>
          <a:lstStyle/>
          <a:p>
            <a:r>
              <a:rPr lang="en-US" dirty="0"/>
              <a:t>CYBT-213043-MESH</a:t>
            </a:r>
          </a:p>
          <a:p>
            <a:pPr lvl="1"/>
            <a:r>
              <a:rPr lang="en-US" dirty="0"/>
              <a:t>4 board kit</a:t>
            </a:r>
          </a:p>
          <a:p>
            <a:pPr lvl="1"/>
            <a:r>
              <a:rPr lang="en-US" dirty="0"/>
              <a:t>1 user Button, RGB LED, Ambient Light Sensor</a:t>
            </a:r>
          </a:p>
          <a:p>
            <a:r>
              <a:rPr lang="en-US" dirty="0"/>
              <a:t>CYW920819EVB-02</a:t>
            </a:r>
          </a:p>
          <a:p>
            <a:pPr lvl="1"/>
            <a:r>
              <a:rPr lang="en-US" dirty="0"/>
              <a:t>ARM-M4 w/1MB ROM, 256kB Flash,176kB SRAM</a:t>
            </a:r>
          </a:p>
          <a:p>
            <a:pPr lvl="1"/>
            <a:r>
              <a:rPr lang="en-US" dirty="0"/>
              <a:t>1 user Button, 2 User LEDs</a:t>
            </a:r>
          </a:p>
          <a:p>
            <a:r>
              <a:rPr lang="en-US" dirty="0"/>
              <a:t>CYW920706WCDEVAL</a:t>
            </a:r>
          </a:p>
          <a:p>
            <a:pPr lvl="1"/>
            <a:r>
              <a:rPr lang="en-US" dirty="0"/>
              <a:t>ARM-M3 w/848kB ROM, 352kB SRAM, 2kB NVRAM, 512kB External Serial Flash</a:t>
            </a:r>
          </a:p>
          <a:p>
            <a:pPr lvl="1"/>
            <a:r>
              <a:rPr lang="en-US" dirty="0"/>
              <a:t>1 user Button, 2 User LEDs</a:t>
            </a:r>
          </a:p>
          <a:p>
            <a:r>
              <a:rPr lang="en-US" dirty="0"/>
              <a:t>CYW920719Q40EVB-01</a:t>
            </a:r>
          </a:p>
          <a:p>
            <a:pPr lvl="1"/>
            <a:r>
              <a:rPr lang="en-US" dirty="0"/>
              <a:t>ARM-M4 w/2MB ROM, 1MB Flash, 512kB SRAM</a:t>
            </a:r>
          </a:p>
          <a:p>
            <a:pPr lvl="1"/>
            <a:r>
              <a:rPr lang="en-US" dirty="0"/>
              <a:t>1 user Button, 2 User LEDs</a:t>
            </a:r>
          </a:p>
        </p:txBody>
      </p:sp>
      <p:pic>
        <p:nvPicPr>
          <p:cNvPr id="6" name="Picture 5">
            <a:extLst>
              <a:ext uri="{FF2B5EF4-FFF2-40B4-BE49-F238E27FC236}">
                <a16:creationId xmlns:a16="http://schemas.microsoft.com/office/drawing/2014/main" id="{6DE79999-1CB2-4AC7-A6FC-176CDD80C683}"/>
              </a:ext>
            </a:extLst>
          </p:cNvPr>
          <p:cNvPicPr/>
          <p:nvPr/>
        </p:nvPicPr>
        <p:blipFill>
          <a:blip r:embed="rId4" cstate="email">
            <a:extLst>
              <a:ext uri="{28A0092B-C50C-407E-A947-70E740481C1C}">
                <a14:useLocalDpi xmlns:a14="http://schemas.microsoft.com/office/drawing/2010/main"/>
              </a:ext>
            </a:extLst>
          </a:blip>
          <a:stretch>
            <a:fillRect/>
          </a:stretch>
        </p:blipFill>
        <p:spPr>
          <a:xfrm>
            <a:off x="6959572" y="3724309"/>
            <a:ext cx="2481501" cy="1567669"/>
          </a:xfrm>
          <a:prstGeom prst="rect">
            <a:avLst/>
          </a:prstGeom>
        </p:spPr>
      </p:pic>
      <p:pic>
        <p:nvPicPr>
          <p:cNvPr id="7" name="Picture 6">
            <a:extLst>
              <a:ext uri="{FF2B5EF4-FFF2-40B4-BE49-F238E27FC236}">
                <a16:creationId xmlns:a16="http://schemas.microsoft.com/office/drawing/2014/main" id="{55599BA9-0D0C-4F6B-9CA9-F805A59E9A2B}"/>
              </a:ext>
            </a:extLst>
          </p:cNvPr>
          <p:cNvPicPr/>
          <p:nvPr/>
        </p:nvPicPr>
        <p:blipFill>
          <a:blip r:embed="rId5" cstate="email">
            <a:extLst>
              <a:ext uri="{28A0092B-C50C-407E-A947-70E740481C1C}">
                <a14:useLocalDpi xmlns:a14="http://schemas.microsoft.com/office/drawing/2010/main"/>
              </a:ext>
            </a:extLst>
          </a:blip>
          <a:stretch>
            <a:fillRect/>
          </a:stretch>
        </p:blipFill>
        <p:spPr>
          <a:xfrm>
            <a:off x="9311734" y="4697304"/>
            <a:ext cx="2643122" cy="1526354"/>
          </a:xfrm>
          <a:prstGeom prst="rect">
            <a:avLst/>
          </a:prstGeom>
        </p:spPr>
      </p:pic>
      <p:pic>
        <p:nvPicPr>
          <p:cNvPr id="4" name="Picture 3">
            <a:extLst>
              <a:ext uri="{FF2B5EF4-FFF2-40B4-BE49-F238E27FC236}">
                <a16:creationId xmlns:a16="http://schemas.microsoft.com/office/drawing/2014/main" id="{A79B5578-A2FF-4C45-98C2-3E70396C948E}"/>
              </a:ext>
            </a:extLst>
          </p:cNvPr>
          <p:cNvPicPr/>
          <p:nvPr/>
        </p:nvPicPr>
        <p:blipFill>
          <a:blip r:embed="rId6" cstate="email">
            <a:extLst>
              <a:ext uri="{28A0092B-C50C-407E-A947-70E740481C1C}">
                <a14:useLocalDpi xmlns:a14="http://schemas.microsoft.com/office/drawing/2010/main"/>
              </a:ext>
            </a:extLst>
          </a:blip>
          <a:stretch>
            <a:fillRect/>
          </a:stretch>
        </p:blipFill>
        <p:spPr>
          <a:xfrm>
            <a:off x="9326716" y="2478653"/>
            <a:ext cx="2446493" cy="1434671"/>
          </a:xfrm>
          <a:prstGeom prst="rect">
            <a:avLst/>
          </a:prstGeom>
        </p:spPr>
      </p:pic>
    </p:spTree>
    <p:extLst>
      <p:ext uri="{BB962C8B-B14F-4D97-AF65-F5344CB8AC3E}">
        <p14:creationId xmlns:p14="http://schemas.microsoft.com/office/powerpoint/2010/main" val="263548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ADI Shields</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CN0397 – ADI RGB light sensor </a:t>
            </a:r>
          </a:p>
          <a:p>
            <a:endParaRPr lang="en-US" dirty="0"/>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a:xfrm>
            <a:off x="494993" y="2072827"/>
            <a:ext cx="5601007" cy="3251648"/>
          </a:xfrm>
        </p:spPr>
        <p:txBody>
          <a:bodyPr>
            <a:normAutofit/>
          </a:bodyPr>
          <a:lstStyle/>
          <a:p>
            <a:r>
              <a:rPr lang="en-US" dirty="0"/>
              <a:t>Color light recognition system </a:t>
            </a:r>
          </a:p>
          <a:p>
            <a:r>
              <a:rPr lang="en-US" dirty="0"/>
              <a:t>Smart agriculture applications </a:t>
            </a:r>
          </a:p>
          <a:p>
            <a:r>
              <a:rPr lang="en-US" dirty="0"/>
              <a:t>16-bit digitization </a:t>
            </a:r>
          </a:p>
          <a:p>
            <a:r>
              <a:rPr lang="en-US" dirty="0"/>
              <a:t>Low power </a:t>
            </a:r>
          </a:p>
          <a:p>
            <a:r>
              <a:rPr lang="en-US" dirty="0"/>
              <a:t>Arduino-compatible shield format </a:t>
            </a:r>
          </a:p>
        </p:txBody>
      </p:sp>
      <p:pic>
        <p:nvPicPr>
          <p:cNvPr id="1026" name="Picture 2" descr="CN0397_06_1024 Image">
            <a:extLst>
              <a:ext uri="{FF2B5EF4-FFF2-40B4-BE49-F238E27FC236}">
                <a16:creationId xmlns:a16="http://schemas.microsoft.com/office/drawing/2014/main" id="{9FDD6386-6C81-4FC8-A24A-746692BB26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5290" y="1462929"/>
            <a:ext cx="4354407" cy="2647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75C863-BB8F-43B1-9057-CEDEAC052750}"/>
              </a:ext>
            </a:extLst>
          </p:cNvPr>
          <p:cNvPicPr/>
          <p:nvPr/>
        </p:nvPicPr>
        <p:blipFill rotWithShape="1">
          <a:blip r:embed="rId3" cstate="email">
            <a:extLst>
              <a:ext uri="{28A0092B-C50C-407E-A947-70E740481C1C}">
                <a14:useLocalDpi xmlns:a14="http://schemas.microsoft.com/office/drawing/2010/main"/>
              </a:ext>
            </a:extLst>
          </a:blip>
          <a:srcRect/>
          <a:stretch/>
        </p:blipFill>
        <p:spPr bwMode="auto">
          <a:xfrm>
            <a:off x="7614507" y="3883231"/>
            <a:ext cx="4354407" cy="2340426"/>
          </a:xfrm>
          <a:prstGeom prst="rect">
            <a:avLst/>
          </a:prstGeom>
          <a:noFill/>
          <a:ln>
            <a:noFill/>
          </a:ln>
        </p:spPr>
      </p:pic>
    </p:spTree>
    <p:extLst>
      <p:ext uri="{BB962C8B-B14F-4D97-AF65-F5344CB8AC3E}">
        <p14:creationId xmlns:p14="http://schemas.microsoft.com/office/powerpoint/2010/main" val="231148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 Mesh-Topology </a:t>
            </a:r>
          </a:p>
          <a:p>
            <a:r>
              <a:rPr lang="en-US" sz="3600" b="0" dirty="0"/>
              <a:t>Subset of …</a:t>
            </a:r>
          </a:p>
          <a:p>
            <a:r>
              <a:rPr lang="en-US" sz="3600" b="0" dirty="0"/>
              <a:t>BLE_Mesh-04-Mesh-Topology	2019</a:t>
            </a:r>
          </a:p>
          <a:p>
            <a:endParaRPr lang="en-US" sz="3600" i="1" dirty="0"/>
          </a:p>
        </p:txBody>
      </p:sp>
    </p:spTree>
    <p:extLst>
      <p:ext uri="{BB962C8B-B14F-4D97-AF65-F5344CB8AC3E}">
        <p14:creationId xmlns:p14="http://schemas.microsoft.com/office/powerpoint/2010/main" val="164118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to Modus Toolbox</a:t>
            </a:r>
          </a:p>
          <a:p>
            <a:r>
              <a:rPr lang="en-US" sz="3600" b="0" dirty="0"/>
              <a:t>Subset of …</a:t>
            </a:r>
          </a:p>
          <a:p>
            <a:r>
              <a:rPr lang="en-US" sz="3600" b="0" dirty="0"/>
              <a:t>BLE_Mesh-01-Tour-ModusToolbox	2019</a:t>
            </a:r>
          </a:p>
          <a:p>
            <a:endParaRPr lang="en-US" sz="3600" i="1" dirty="0"/>
          </a:p>
        </p:txBody>
      </p:sp>
    </p:spTree>
    <p:extLst>
      <p:ext uri="{BB962C8B-B14F-4D97-AF65-F5344CB8AC3E}">
        <p14:creationId xmlns:p14="http://schemas.microsoft.com/office/powerpoint/2010/main" val="322049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C9940B-BC12-4134-A5DC-A70EBB66867D}"/>
              </a:ext>
            </a:extLst>
          </p:cNvPr>
          <p:cNvSpPr>
            <a:spLocks noGrp="1"/>
          </p:cNvSpPr>
          <p:nvPr>
            <p:ph type="body" sz="quarter" idx="10"/>
          </p:nvPr>
        </p:nvSpPr>
        <p:spPr/>
        <p:txBody>
          <a:bodyPr/>
          <a:lstStyle/>
          <a:p>
            <a:r>
              <a:rPr lang="en-US" dirty="0"/>
              <a:t>Overview</a:t>
            </a:r>
          </a:p>
        </p:txBody>
      </p:sp>
      <p:sp>
        <p:nvSpPr>
          <p:cNvPr id="4" name="Content Placeholder 3">
            <a:extLst>
              <a:ext uri="{FF2B5EF4-FFF2-40B4-BE49-F238E27FC236}">
                <a16:creationId xmlns:a16="http://schemas.microsoft.com/office/drawing/2014/main" id="{6F4664E8-20F4-47B4-82D3-28F574D2C2A4}"/>
              </a:ext>
            </a:extLst>
          </p:cNvPr>
          <p:cNvSpPr>
            <a:spLocks noGrp="1"/>
          </p:cNvSpPr>
          <p:nvPr>
            <p:ph sz="quarter" idx="33"/>
          </p:nvPr>
        </p:nvSpPr>
        <p:spPr/>
        <p:txBody>
          <a:bodyPr>
            <a:normAutofit fontScale="92500"/>
          </a:bodyPr>
          <a:lstStyle/>
          <a:p>
            <a:r>
              <a:rPr lang="en-US" dirty="0"/>
              <a:t>Traditional BLE uses: Advertise to setup; Paired Connections for communication.</a:t>
            </a:r>
          </a:p>
          <a:p>
            <a:r>
              <a:rPr lang="en-US" dirty="0"/>
              <a:t>BLE-Mesh uses </a:t>
            </a:r>
            <a:r>
              <a:rPr lang="en-US" b="1" dirty="0"/>
              <a:t>Advertise to communicate</a:t>
            </a:r>
            <a:r>
              <a:rPr lang="en-US" dirty="0"/>
              <a:t>.</a:t>
            </a:r>
          </a:p>
          <a:p>
            <a:r>
              <a:rPr lang="en-US" dirty="0"/>
              <a:t>BLE-Mesh devices can </a:t>
            </a:r>
            <a:r>
              <a:rPr lang="en-US" b="1" dirty="0"/>
              <a:t>relay messages </a:t>
            </a:r>
            <a:r>
              <a:rPr lang="en-US" dirty="0"/>
              <a:t>to extend the overall communication range.</a:t>
            </a:r>
          </a:p>
          <a:p>
            <a:r>
              <a:rPr lang="en-US" dirty="0"/>
              <a:t>Devices in a mesh network are called “</a:t>
            </a:r>
            <a:r>
              <a:rPr lang="en-US" b="1" dirty="0"/>
              <a:t>Nodes</a:t>
            </a:r>
            <a:r>
              <a:rPr lang="en-US" dirty="0"/>
              <a:t>". </a:t>
            </a:r>
          </a:p>
          <a:p>
            <a:r>
              <a:rPr lang="en-US" dirty="0"/>
              <a:t>Devices not part of a mesh network (yet) are called "un-provisioned devices".</a:t>
            </a:r>
          </a:p>
          <a:p>
            <a:r>
              <a:rPr lang="en-US" dirty="0"/>
              <a:t>A mesh network can have </a:t>
            </a:r>
            <a:r>
              <a:rPr lang="en-US" b="1" dirty="0"/>
              <a:t>Subnets</a:t>
            </a:r>
            <a:r>
              <a:rPr lang="en-US" dirty="0"/>
              <a:t> that enable isolation of related groups of nodes. </a:t>
            </a:r>
          </a:p>
          <a:p>
            <a:r>
              <a:rPr lang="en-US" dirty="0"/>
              <a:t>Subnet nodes share a network key. </a:t>
            </a:r>
          </a:p>
          <a:p>
            <a:r>
              <a:rPr lang="en-US" dirty="0"/>
              <a:t>A node may belong to more than one subnet by having more than one network key.</a:t>
            </a:r>
          </a:p>
          <a:p>
            <a:endParaRPr lang="en-US" dirty="0"/>
          </a:p>
        </p:txBody>
      </p:sp>
    </p:spTree>
    <p:extLst>
      <p:ext uri="{BB962C8B-B14F-4D97-AF65-F5344CB8AC3E}">
        <p14:creationId xmlns:p14="http://schemas.microsoft.com/office/powerpoint/2010/main" val="2537067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82A4BD-DB26-47D9-A90B-582B2E039418}"/>
              </a:ext>
            </a:extLst>
          </p:cNvPr>
          <p:cNvPicPr/>
          <p:nvPr/>
        </p:nvPicPr>
        <p:blipFill>
          <a:blip r:embed="rId3" cstate="email">
            <a:extLst>
              <a:ext uri="{28A0092B-C50C-407E-A947-70E740481C1C}">
                <a14:useLocalDpi xmlns:a14="http://schemas.microsoft.com/office/drawing/2010/main"/>
              </a:ext>
            </a:extLst>
          </a:blip>
          <a:stretch>
            <a:fillRect/>
          </a:stretch>
        </p:blipFill>
        <p:spPr>
          <a:xfrm>
            <a:off x="5633238" y="417154"/>
            <a:ext cx="6303979" cy="5663271"/>
          </a:xfrm>
          <a:prstGeom prst="rect">
            <a:avLst/>
          </a:prstGeom>
        </p:spPr>
      </p:pic>
      <p:sp>
        <p:nvSpPr>
          <p:cNvPr id="2" name="Text Placeholder 1">
            <a:extLst>
              <a:ext uri="{FF2B5EF4-FFF2-40B4-BE49-F238E27FC236}">
                <a16:creationId xmlns:a16="http://schemas.microsoft.com/office/drawing/2014/main" id="{D2504446-E9C1-4483-93C2-6CC0088B019C}"/>
              </a:ext>
            </a:extLst>
          </p:cNvPr>
          <p:cNvSpPr>
            <a:spLocks noGrp="1"/>
          </p:cNvSpPr>
          <p:nvPr>
            <p:ph type="body" sz="quarter" idx="10"/>
          </p:nvPr>
        </p:nvSpPr>
        <p:spPr/>
        <p:txBody>
          <a:bodyPr/>
          <a:lstStyle/>
          <a:p>
            <a:r>
              <a:rPr lang="en-US" dirty="0"/>
              <a:t>Node Types</a:t>
            </a:r>
          </a:p>
        </p:txBody>
      </p:sp>
      <p:sp>
        <p:nvSpPr>
          <p:cNvPr id="4" name="Content Placeholder 3">
            <a:extLst>
              <a:ext uri="{FF2B5EF4-FFF2-40B4-BE49-F238E27FC236}">
                <a16:creationId xmlns:a16="http://schemas.microsoft.com/office/drawing/2014/main" id="{E71664D7-EA50-4D6E-8FAC-593030CB9FDC}"/>
              </a:ext>
            </a:extLst>
          </p:cNvPr>
          <p:cNvSpPr>
            <a:spLocks noGrp="1"/>
          </p:cNvSpPr>
          <p:nvPr>
            <p:ph sz="quarter" idx="33"/>
          </p:nvPr>
        </p:nvSpPr>
        <p:spPr>
          <a:xfrm>
            <a:off x="418794" y="1882327"/>
            <a:ext cx="5677206" cy="4143404"/>
          </a:xfrm>
        </p:spPr>
        <p:txBody>
          <a:bodyPr>
            <a:normAutofit/>
          </a:bodyPr>
          <a:lstStyle/>
          <a:p>
            <a:r>
              <a:rPr lang="en-US" sz="2800" dirty="0"/>
              <a:t>Nodes can send and receive</a:t>
            </a:r>
          </a:p>
          <a:p>
            <a:r>
              <a:rPr lang="en-US" sz="2800" dirty="0"/>
              <a:t>Nodes may be one or more of:</a:t>
            </a:r>
          </a:p>
          <a:p>
            <a:pPr lvl="1"/>
            <a:r>
              <a:rPr lang="en-US" sz="2400" dirty="0"/>
              <a:t>Relay</a:t>
            </a:r>
          </a:p>
          <a:p>
            <a:pPr lvl="1"/>
            <a:r>
              <a:rPr lang="en-US" sz="2400" dirty="0"/>
              <a:t>GATT Proxy</a:t>
            </a:r>
          </a:p>
          <a:p>
            <a:pPr lvl="1"/>
            <a:r>
              <a:rPr lang="en-US" sz="2400" dirty="0"/>
              <a:t>Friend</a:t>
            </a:r>
          </a:p>
          <a:p>
            <a:pPr lvl="1"/>
            <a:r>
              <a:rPr lang="en-US" sz="2400" dirty="0"/>
              <a:t>Low Power</a:t>
            </a:r>
          </a:p>
          <a:p>
            <a:endParaRPr lang="en-US" sz="2800" dirty="0"/>
          </a:p>
          <a:p>
            <a:endParaRPr lang="en-US" sz="2800" dirty="0"/>
          </a:p>
        </p:txBody>
      </p:sp>
    </p:spTree>
    <p:extLst>
      <p:ext uri="{BB962C8B-B14F-4D97-AF65-F5344CB8AC3E}">
        <p14:creationId xmlns:p14="http://schemas.microsoft.com/office/powerpoint/2010/main" val="1671225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AA19DC-76DD-4682-9A50-2E29391C0A60}"/>
              </a:ext>
            </a:extLst>
          </p:cNvPr>
          <p:cNvSpPr>
            <a:spLocks noGrp="1"/>
          </p:cNvSpPr>
          <p:nvPr>
            <p:ph type="body" sz="quarter" idx="10"/>
          </p:nvPr>
        </p:nvSpPr>
        <p:spPr/>
        <p:txBody>
          <a:bodyPr/>
          <a:lstStyle/>
          <a:p>
            <a:r>
              <a:rPr lang="en-US" dirty="0"/>
              <a:t>Provisioning and Configuration Management</a:t>
            </a:r>
          </a:p>
        </p:txBody>
      </p:sp>
      <p:sp>
        <p:nvSpPr>
          <p:cNvPr id="4" name="Content Placeholder 3">
            <a:extLst>
              <a:ext uri="{FF2B5EF4-FFF2-40B4-BE49-F238E27FC236}">
                <a16:creationId xmlns:a16="http://schemas.microsoft.com/office/drawing/2014/main" id="{AD1825D2-14A4-4ED4-A199-7D29F26E7354}"/>
              </a:ext>
            </a:extLst>
          </p:cNvPr>
          <p:cNvSpPr>
            <a:spLocks noGrp="1"/>
          </p:cNvSpPr>
          <p:nvPr>
            <p:ph sz="quarter" idx="33"/>
          </p:nvPr>
        </p:nvSpPr>
        <p:spPr/>
        <p:txBody>
          <a:bodyPr/>
          <a:lstStyle/>
          <a:p>
            <a:r>
              <a:rPr lang="en-US" sz="3200" dirty="0"/>
              <a:t>Provision – Focus on the node – Invite to join a network</a:t>
            </a:r>
          </a:p>
          <a:p>
            <a:pPr lvl="1"/>
            <a:r>
              <a:rPr lang="en-US" sz="2800" dirty="0"/>
              <a:t>Identify &amp; Invite</a:t>
            </a:r>
          </a:p>
          <a:p>
            <a:pPr lvl="1"/>
            <a:r>
              <a:rPr lang="en-US" sz="2800" dirty="0"/>
              <a:t>Keys &amp; Authentication</a:t>
            </a:r>
          </a:p>
          <a:p>
            <a:endParaRPr lang="en-US" sz="3200" dirty="0"/>
          </a:p>
          <a:p>
            <a:r>
              <a:rPr lang="en-US" sz="3200" dirty="0"/>
              <a:t>Configure – Focus on network – setup to receive new node</a:t>
            </a:r>
          </a:p>
          <a:p>
            <a:endParaRPr lang="en-US" dirty="0"/>
          </a:p>
        </p:txBody>
      </p:sp>
    </p:spTree>
    <p:extLst>
      <p:ext uri="{BB962C8B-B14F-4D97-AF65-F5344CB8AC3E}">
        <p14:creationId xmlns:p14="http://schemas.microsoft.com/office/powerpoint/2010/main" val="254783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3FF56B-7492-47A3-8FA7-1E8CEC0142F4}"/>
              </a:ext>
            </a:extLst>
          </p:cNvPr>
          <p:cNvSpPr>
            <a:spLocks noGrp="1"/>
          </p:cNvSpPr>
          <p:nvPr>
            <p:ph type="body" sz="quarter" idx="10"/>
          </p:nvPr>
        </p:nvSpPr>
        <p:spPr/>
        <p:txBody>
          <a:bodyPr/>
          <a:lstStyle/>
          <a:p>
            <a:r>
              <a:rPr lang="en-US" dirty="0"/>
              <a:t>Client Control Mesh (CCM) (Windows)</a:t>
            </a:r>
          </a:p>
          <a:p>
            <a:endParaRPr lang="en-US" dirty="0"/>
          </a:p>
        </p:txBody>
      </p:sp>
      <p:pic>
        <p:nvPicPr>
          <p:cNvPr id="10" name="Content Placeholder 9">
            <a:extLst>
              <a:ext uri="{FF2B5EF4-FFF2-40B4-BE49-F238E27FC236}">
                <a16:creationId xmlns:a16="http://schemas.microsoft.com/office/drawing/2014/main" id="{940BF449-7D0C-4549-AF40-0DCF736146F5}"/>
              </a:ext>
            </a:extLst>
          </p:cNvPr>
          <p:cNvPicPr>
            <a:picLocks noGrp="1" noChangeAspect="1"/>
          </p:cNvPicPr>
          <p:nvPr>
            <p:ph sz="quarter" idx="33"/>
          </p:nvPr>
        </p:nvPicPr>
        <p:blipFill>
          <a:blip r:embed="rId3" cstate="email">
            <a:extLst>
              <a:ext uri="{28A0092B-C50C-407E-A947-70E740481C1C}">
                <a14:useLocalDpi xmlns:a14="http://schemas.microsoft.com/office/drawing/2010/main"/>
              </a:ext>
            </a:extLst>
          </a:blip>
          <a:stretch>
            <a:fillRect/>
          </a:stretch>
        </p:blipFill>
        <p:spPr>
          <a:xfrm>
            <a:off x="5831237" y="1920962"/>
            <a:ext cx="5945879" cy="3690825"/>
          </a:xfrm>
          <a:prstGeom prst="rect">
            <a:avLst/>
          </a:prstGeom>
        </p:spPr>
      </p:pic>
      <p:sp>
        <p:nvSpPr>
          <p:cNvPr id="13" name="Content Placeholder 3">
            <a:extLst>
              <a:ext uri="{FF2B5EF4-FFF2-40B4-BE49-F238E27FC236}">
                <a16:creationId xmlns:a16="http://schemas.microsoft.com/office/drawing/2014/main" id="{5BE95E1D-2A37-4147-B58B-DE57E253D57D}"/>
              </a:ext>
            </a:extLst>
          </p:cNvPr>
          <p:cNvSpPr txBox="1">
            <a:spLocks/>
          </p:cNvSpPr>
          <p:nvPr/>
        </p:nvSpPr>
        <p:spPr>
          <a:xfrm>
            <a:off x="418794" y="1882327"/>
            <a:ext cx="5831282" cy="4143404"/>
          </a:xfrm>
          <a:prstGeom prst="rect">
            <a:avLst/>
          </a:prstGeom>
        </p:spPr>
        <p:txBody>
          <a:bodyPr vert="horz" lIns="91376" tIns="45688" rIns="91376" bIns="45688" rtlCol="0">
            <a:normAutofit fontScale="85000"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“Client Control Mesh” is an extension of the Client Control application that can be used for other WICED Bluetooth applications. It is located at:</a:t>
            </a:r>
          </a:p>
          <a:p>
            <a:pPr marL="0" indent="0">
              <a:buNone/>
            </a:pPr>
            <a:r>
              <a:rPr lang="en-US" sz="1700" dirty="0"/>
              <a:t>&lt;Install Folder&gt;/ModusToolbox_1.1/libraries/bt_sdk-1.1/components/BT-SDK/common/apps/snip/mesh/</a:t>
            </a:r>
            <a:r>
              <a:rPr lang="en-US" sz="1700" dirty="0" err="1"/>
              <a:t>ClientControl</a:t>
            </a:r>
            <a:r>
              <a:rPr lang="en-US" sz="1700" dirty="0"/>
              <a:t>/Release/ClientControlMesh.exe</a:t>
            </a:r>
          </a:p>
          <a:p>
            <a:r>
              <a:rPr lang="en-US" dirty="0"/>
              <a:t>To use “Client Control Mesh”, program a kit that will act as an interface from the PC to the mesh devices in the network. </a:t>
            </a:r>
          </a:p>
          <a:p>
            <a:r>
              <a:rPr lang="en-US" dirty="0"/>
              <a:t>That kit will receive HCI commands from the PC over UART and in turn sends the appropriate messages to the mesh network.</a:t>
            </a:r>
          </a:p>
          <a:p>
            <a:endParaRPr lang="en-US" dirty="0"/>
          </a:p>
        </p:txBody>
      </p:sp>
      <p:sp>
        <p:nvSpPr>
          <p:cNvPr id="6" name="Text Placeholder 2">
            <a:extLst>
              <a:ext uri="{FF2B5EF4-FFF2-40B4-BE49-F238E27FC236}">
                <a16:creationId xmlns:a16="http://schemas.microsoft.com/office/drawing/2014/main" id="{A877B434-46E8-44B9-B6EF-8379B3BF0CD6}"/>
              </a:ext>
            </a:extLst>
          </p:cNvPr>
          <p:cNvSpPr>
            <a:spLocks noGrp="1"/>
          </p:cNvSpPr>
          <p:nvPr>
            <p:ph type="body" sz="quarter" idx="11"/>
          </p:nvPr>
        </p:nvSpPr>
        <p:spPr>
          <a:xfrm>
            <a:off x="418793" y="1278870"/>
            <a:ext cx="11358323" cy="411751"/>
          </a:xfrm>
        </p:spPr>
        <p:txBody>
          <a:bodyPr/>
          <a:lstStyle/>
          <a:p>
            <a:r>
              <a:rPr lang="en-US" u="sng" dirty="0"/>
              <a:t>Wired </a:t>
            </a:r>
            <a:r>
              <a:rPr lang="en-US" dirty="0"/>
              <a:t>Connection to Mesh</a:t>
            </a:r>
          </a:p>
        </p:txBody>
      </p:sp>
    </p:spTree>
    <p:extLst>
      <p:ext uri="{BB962C8B-B14F-4D97-AF65-F5344CB8AC3E}">
        <p14:creationId xmlns:p14="http://schemas.microsoft.com/office/powerpoint/2010/main" val="2486432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3FF56B-7492-47A3-8FA7-1E8CEC0142F4}"/>
              </a:ext>
            </a:extLst>
          </p:cNvPr>
          <p:cNvSpPr>
            <a:spLocks noGrp="1"/>
          </p:cNvSpPr>
          <p:nvPr>
            <p:ph type="body" sz="quarter" idx="10"/>
          </p:nvPr>
        </p:nvSpPr>
        <p:spPr/>
        <p:txBody>
          <a:bodyPr/>
          <a:lstStyle/>
          <a:p>
            <a:r>
              <a:rPr lang="en-US" dirty="0"/>
              <a:t>Client Control Mesh (CCM) (Windows)</a:t>
            </a:r>
          </a:p>
          <a:p>
            <a:endParaRPr lang="en-US" dirty="0"/>
          </a:p>
        </p:txBody>
      </p:sp>
      <p:sp>
        <p:nvSpPr>
          <p:cNvPr id="13" name="Content Placeholder 3">
            <a:extLst>
              <a:ext uri="{FF2B5EF4-FFF2-40B4-BE49-F238E27FC236}">
                <a16:creationId xmlns:a16="http://schemas.microsoft.com/office/drawing/2014/main" id="{5BE95E1D-2A37-4147-B58B-DE57E253D57D}"/>
              </a:ext>
            </a:extLst>
          </p:cNvPr>
          <p:cNvSpPr txBox="1">
            <a:spLocks/>
          </p:cNvSpPr>
          <p:nvPr/>
        </p:nvSpPr>
        <p:spPr>
          <a:xfrm>
            <a:off x="418793" y="1882326"/>
            <a:ext cx="11354413" cy="4454079"/>
          </a:xfrm>
          <a:prstGeom prst="rect">
            <a:avLst/>
          </a:prstGeom>
        </p:spPr>
        <p:txBody>
          <a:bodyPr vert="horz" lIns="91376" tIns="45688" rIns="91376" bIns="45688" rtlCol="0">
            <a:normAutofit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457200" indent="-457200">
              <a:buFont typeface="+mj-lt"/>
              <a:buAutoNum type="arabicPeriod"/>
            </a:pPr>
            <a:r>
              <a:rPr lang="en-US" dirty="0"/>
              <a:t>Locate &amp; Run </a:t>
            </a:r>
            <a:r>
              <a:rPr lang="en-US" b="1" dirty="0"/>
              <a:t>ClientControlMesh.exe</a:t>
            </a:r>
            <a:r>
              <a:rPr lang="en-US" dirty="0"/>
              <a:t> </a:t>
            </a:r>
          </a:p>
          <a:p>
            <a:pPr marL="456846" lvl="1" indent="0">
              <a:buNone/>
            </a:pPr>
            <a:r>
              <a:rPr lang="en-US" sz="1300" dirty="0"/>
              <a:t>&lt;Install Folder&gt;/ModusToolbox_1.1/libraries/bt_sdk-1.1/components/BT-SDK/common/apps/snip/mesh/</a:t>
            </a:r>
            <a:r>
              <a:rPr lang="en-US" sz="1300" dirty="0" err="1"/>
              <a:t>ClientControl</a:t>
            </a:r>
            <a:r>
              <a:rPr lang="en-US" sz="1300" dirty="0"/>
              <a:t>/Release/ClientControlMesh.exe</a:t>
            </a:r>
          </a:p>
          <a:p>
            <a:pPr marL="457200" indent="-457200">
              <a:buFont typeface="+mj-lt"/>
              <a:buAutoNum type="arabicPeriod"/>
            </a:pPr>
            <a:r>
              <a:rPr lang="en-US" dirty="0"/>
              <a:t>Connect a wired Interface</a:t>
            </a:r>
          </a:p>
          <a:p>
            <a:pPr marL="914046" lvl="1" indent="-457200">
              <a:buFont typeface="+mj-lt"/>
              <a:buAutoNum type="arabicPeriod"/>
            </a:pPr>
            <a:endParaRPr lang="en-US" dirty="0"/>
          </a:p>
          <a:p>
            <a:pPr marL="914046" lvl="1" indent="-457200">
              <a:buFont typeface="+mj-lt"/>
              <a:buAutoNum type="arabicPeriod"/>
            </a:pPr>
            <a:r>
              <a:rPr lang="en-US" dirty="0"/>
              <a:t>CYW920819EVB-02 kit</a:t>
            </a:r>
          </a:p>
          <a:p>
            <a:pPr marL="456846" lvl="1" indent="0">
              <a:buNone/>
            </a:pPr>
            <a:r>
              <a:rPr lang="en-US" dirty="0"/>
              <a:t>    </a:t>
            </a:r>
          </a:p>
          <a:p>
            <a:pPr marL="456846" lvl="1" indent="0">
              <a:buNone/>
            </a:pPr>
            <a:r>
              <a:rPr lang="en-US" dirty="0"/>
              <a:t>-or-</a:t>
            </a:r>
          </a:p>
          <a:p>
            <a:pPr marL="456846" lvl="1" indent="0">
              <a:buNone/>
            </a:pPr>
            <a:endParaRPr lang="en-US" dirty="0"/>
          </a:p>
          <a:p>
            <a:pPr marL="914046" lvl="1" indent="-457200">
              <a:buFont typeface="+mj-lt"/>
              <a:buAutoNum type="arabicPeriod" startAt="2"/>
            </a:pPr>
            <a:r>
              <a:rPr lang="en-US" dirty="0"/>
              <a:t>CYBT-213043-MESH kit</a:t>
            </a:r>
          </a:p>
          <a:p>
            <a:pPr marL="457200" indent="-457200">
              <a:buFont typeface="+mj-lt"/>
              <a:buAutoNum type="arabicPeriod"/>
            </a:pPr>
            <a:endParaRPr lang="en-US" dirty="0"/>
          </a:p>
          <a:p>
            <a:pPr marL="457200" indent="-457200">
              <a:buFont typeface="+mj-lt"/>
              <a:buAutoNum type="arabicPeriod"/>
            </a:pPr>
            <a:r>
              <a:rPr lang="en-US" dirty="0"/>
              <a:t>Interaction will start when kit is Programmed for Mesh Functionality</a:t>
            </a:r>
          </a:p>
          <a:p>
            <a:pPr marL="456846" lvl="1" indent="0">
              <a:buNone/>
            </a:pPr>
            <a:endParaRPr lang="en-US" dirty="0"/>
          </a:p>
        </p:txBody>
      </p:sp>
      <p:pic>
        <p:nvPicPr>
          <p:cNvPr id="6" name="Picture 5">
            <a:extLst>
              <a:ext uri="{FF2B5EF4-FFF2-40B4-BE49-F238E27FC236}">
                <a16:creationId xmlns:a16="http://schemas.microsoft.com/office/drawing/2014/main" id="{58D54E8D-B338-4F89-85FB-ED1EF987A6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2490" y="1516020"/>
            <a:ext cx="5060716" cy="4143403"/>
          </a:xfrm>
          <a:prstGeom prst="rect">
            <a:avLst/>
          </a:prstGeom>
        </p:spPr>
      </p:pic>
      <p:pic>
        <p:nvPicPr>
          <p:cNvPr id="1026" name="Picture 2">
            <a:extLst>
              <a:ext uri="{FF2B5EF4-FFF2-40B4-BE49-F238E27FC236}">
                <a16:creationId xmlns:a16="http://schemas.microsoft.com/office/drawing/2014/main" id="{8EF9CC74-BC5C-4528-8518-BF34DD4497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29692" y="3248119"/>
            <a:ext cx="1666308" cy="1009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1261DB-6F98-484D-A4BB-D96907B432E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429692" y="4829835"/>
            <a:ext cx="1141418" cy="5764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20CE9DEE-920A-4B8E-BBA1-57F7A80F1712}"/>
              </a:ext>
            </a:extLst>
          </p:cNvPr>
          <p:cNvSpPr>
            <a:spLocks noGrp="1"/>
          </p:cNvSpPr>
          <p:nvPr>
            <p:ph type="body" sz="quarter" idx="11"/>
          </p:nvPr>
        </p:nvSpPr>
        <p:spPr>
          <a:xfrm>
            <a:off x="418793" y="1278870"/>
            <a:ext cx="11358323" cy="411751"/>
          </a:xfrm>
        </p:spPr>
        <p:txBody>
          <a:bodyPr/>
          <a:lstStyle/>
          <a:p>
            <a:r>
              <a:rPr lang="en-US" dirty="0"/>
              <a:t>Wired Connection to Mesh</a:t>
            </a:r>
          </a:p>
        </p:txBody>
      </p:sp>
    </p:spTree>
    <p:extLst>
      <p:ext uri="{BB962C8B-B14F-4D97-AF65-F5344CB8AC3E}">
        <p14:creationId xmlns:p14="http://schemas.microsoft.com/office/powerpoint/2010/main" val="1073794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6D5223-CB86-4ABE-92D6-E130E410CC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2682" y="1716302"/>
            <a:ext cx="3944102" cy="3229188"/>
          </a:xfrm>
          <a:prstGeom prst="rect">
            <a:avLst/>
          </a:prstGeom>
        </p:spPr>
      </p:pic>
      <p:sp>
        <p:nvSpPr>
          <p:cNvPr id="2" name="Text Placeholder 1">
            <a:extLst>
              <a:ext uri="{FF2B5EF4-FFF2-40B4-BE49-F238E27FC236}">
                <a16:creationId xmlns:a16="http://schemas.microsoft.com/office/drawing/2014/main" id="{4B5307DD-20F4-4F98-AFE2-3CA53F5FC29C}"/>
              </a:ext>
            </a:extLst>
          </p:cNvPr>
          <p:cNvSpPr>
            <a:spLocks noGrp="1"/>
          </p:cNvSpPr>
          <p:nvPr>
            <p:ph type="body" sz="quarter" idx="10"/>
          </p:nvPr>
        </p:nvSpPr>
        <p:spPr>
          <a:xfrm>
            <a:off x="418793" y="634343"/>
            <a:ext cx="10914615" cy="559704"/>
          </a:xfrm>
        </p:spPr>
        <p:txBody>
          <a:bodyPr/>
          <a:lstStyle/>
          <a:p>
            <a:r>
              <a:rPr lang="en-US" dirty="0"/>
              <a:t>CCM – Light Control, Models &amp; Configuration</a:t>
            </a:r>
          </a:p>
        </p:txBody>
      </p:sp>
      <p:pic>
        <p:nvPicPr>
          <p:cNvPr id="7" name="Picture 6">
            <a:extLst>
              <a:ext uri="{FF2B5EF4-FFF2-40B4-BE49-F238E27FC236}">
                <a16:creationId xmlns:a16="http://schemas.microsoft.com/office/drawing/2014/main" id="{4050F247-42AF-46D0-B0C2-46763FCEBC2E}"/>
              </a:ext>
            </a:extLst>
          </p:cNvPr>
          <p:cNvPicPr/>
          <p:nvPr/>
        </p:nvPicPr>
        <p:blipFill>
          <a:blip r:embed="rId4" cstate="email">
            <a:extLst>
              <a:ext uri="{28A0092B-C50C-407E-A947-70E740481C1C}">
                <a14:useLocalDpi xmlns:a14="http://schemas.microsoft.com/office/drawing/2010/main"/>
              </a:ext>
            </a:extLst>
          </a:blip>
          <a:stretch>
            <a:fillRect/>
          </a:stretch>
        </p:blipFill>
        <p:spPr>
          <a:xfrm>
            <a:off x="3998998" y="2337517"/>
            <a:ext cx="3944102" cy="3229188"/>
          </a:xfrm>
          <a:prstGeom prst="rect">
            <a:avLst/>
          </a:prstGeom>
        </p:spPr>
      </p:pic>
      <p:pic>
        <p:nvPicPr>
          <p:cNvPr id="5" name="Picture 4">
            <a:extLst>
              <a:ext uri="{FF2B5EF4-FFF2-40B4-BE49-F238E27FC236}">
                <a16:creationId xmlns:a16="http://schemas.microsoft.com/office/drawing/2014/main" id="{2D360A71-6441-4A51-8313-CBCF9FFFB398}"/>
              </a:ext>
            </a:extLst>
          </p:cNvPr>
          <p:cNvPicPr/>
          <p:nvPr/>
        </p:nvPicPr>
        <p:blipFill>
          <a:blip r:embed="rId5" cstate="email">
            <a:extLst>
              <a:ext uri="{28A0092B-C50C-407E-A947-70E740481C1C}">
                <a14:useLocalDpi xmlns:a14="http://schemas.microsoft.com/office/drawing/2010/main"/>
              </a:ext>
            </a:extLst>
          </a:blip>
          <a:stretch>
            <a:fillRect/>
          </a:stretch>
        </p:blipFill>
        <p:spPr>
          <a:xfrm>
            <a:off x="7701564" y="2994469"/>
            <a:ext cx="3961277" cy="3229188"/>
          </a:xfrm>
          <a:prstGeom prst="rect">
            <a:avLst/>
          </a:prstGeom>
        </p:spPr>
      </p:pic>
      <p:sp>
        <p:nvSpPr>
          <p:cNvPr id="9" name="Rectangle 8">
            <a:extLst>
              <a:ext uri="{FF2B5EF4-FFF2-40B4-BE49-F238E27FC236}">
                <a16:creationId xmlns:a16="http://schemas.microsoft.com/office/drawing/2014/main" id="{0184CFFA-9A5A-4C45-A326-6993FD9A0CB2}"/>
              </a:ext>
            </a:extLst>
          </p:cNvPr>
          <p:cNvSpPr/>
          <p:nvPr/>
        </p:nvSpPr>
        <p:spPr>
          <a:xfrm>
            <a:off x="742682" y="1987749"/>
            <a:ext cx="328066" cy="90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8C942DCB-2F70-4360-9075-E276E69FBC3A}"/>
              </a:ext>
            </a:extLst>
          </p:cNvPr>
          <p:cNvSpPr>
            <a:spLocks noGrp="1"/>
          </p:cNvSpPr>
          <p:nvPr>
            <p:ph sz="quarter" idx="33"/>
          </p:nvPr>
        </p:nvSpPr>
        <p:spPr>
          <a:xfrm>
            <a:off x="4523759" y="1601384"/>
            <a:ext cx="6838681" cy="1723758"/>
          </a:xfrm>
        </p:spPr>
        <p:txBody>
          <a:bodyPr/>
          <a:lstStyle/>
          <a:p>
            <a:pPr algn="r"/>
            <a:r>
              <a:rPr lang="en-US" dirty="0"/>
              <a:t>This application allows low-level interaction with the mesh network.</a:t>
            </a:r>
          </a:p>
          <a:p>
            <a:pPr algn="r"/>
            <a:endParaRPr lang="en-US" dirty="0"/>
          </a:p>
        </p:txBody>
      </p:sp>
      <p:sp>
        <p:nvSpPr>
          <p:cNvPr id="11" name="Text Placeholder 2">
            <a:extLst>
              <a:ext uri="{FF2B5EF4-FFF2-40B4-BE49-F238E27FC236}">
                <a16:creationId xmlns:a16="http://schemas.microsoft.com/office/drawing/2014/main" id="{4C36808F-8916-491D-8D7F-044C03BD7E0B}"/>
              </a:ext>
            </a:extLst>
          </p:cNvPr>
          <p:cNvSpPr>
            <a:spLocks noGrp="1"/>
          </p:cNvSpPr>
          <p:nvPr>
            <p:ph type="body" sz="quarter" idx="11"/>
          </p:nvPr>
        </p:nvSpPr>
        <p:spPr>
          <a:xfrm>
            <a:off x="418793" y="1278870"/>
            <a:ext cx="11358323" cy="411751"/>
          </a:xfrm>
        </p:spPr>
        <p:txBody>
          <a:bodyPr/>
          <a:lstStyle/>
          <a:p>
            <a:r>
              <a:rPr lang="en-US" dirty="0"/>
              <a:t>Wired Connection to Mesh</a:t>
            </a:r>
          </a:p>
        </p:txBody>
      </p:sp>
    </p:spTree>
    <p:extLst>
      <p:ext uri="{BB962C8B-B14F-4D97-AF65-F5344CB8AC3E}">
        <p14:creationId xmlns:p14="http://schemas.microsoft.com/office/powerpoint/2010/main" val="3940701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FE400-B8F1-4B76-9171-D3E4CC360165}"/>
              </a:ext>
            </a:extLst>
          </p:cNvPr>
          <p:cNvSpPr>
            <a:spLocks noGrp="1"/>
          </p:cNvSpPr>
          <p:nvPr>
            <p:ph type="body" sz="quarter" idx="10"/>
          </p:nvPr>
        </p:nvSpPr>
        <p:spPr/>
        <p:txBody>
          <a:bodyPr/>
          <a:lstStyle/>
          <a:p>
            <a:r>
              <a:rPr lang="en-US" dirty="0"/>
              <a:t>Mesh Client (Windows 10)</a:t>
            </a:r>
          </a:p>
        </p:txBody>
      </p:sp>
      <p:sp>
        <p:nvSpPr>
          <p:cNvPr id="4" name="Content Placeholder 3">
            <a:extLst>
              <a:ext uri="{FF2B5EF4-FFF2-40B4-BE49-F238E27FC236}">
                <a16:creationId xmlns:a16="http://schemas.microsoft.com/office/drawing/2014/main" id="{4C81E1F2-2077-402E-B9F9-A486F19BBA47}"/>
              </a:ext>
            </a:extLst>
          </p:cNvPr>
          <p:cNvSpPr>
            <a:spLocks noGrp="1"/>
          </p:cNvSpPr>
          <p:nvPr>
            <p:ph sz="quarter" idx="33"/>
          </p:nvPr>
        </p:nvSpPr>
        <p:spPr>
          <a:xfrm>
            <a:off x="418795" y="1882327"/>
            <a:ext cx="4668360" cy="2419217"/>
          </a:xfrm>
        </p:spPr>
        <p:txBody>
          <a:bodyPr>
            <a:normAutofit/>
          </a:bodyPr>
          <a:lstStyle/>
          <a:p>
            <a:r>
              <a:rPr lang="en-US" dirty="0"/>
              <a:t>Mesh Client communicates with a mesh network directly using the BLE radio of the computer. </a:t>
            </a:r>
          </a:p>
          <a:p>
            <a:r>
              <a:rPr lang="en-US" dirty="0"/>
              <a:t>Windows 10 based PCs have support for BLE.</a:t>
            </a:r>
          </a:p>
        </p:txBody>
      </p:sp>
      <p:pic>
        <p:nvPicPr>
          <p:cNvPr id="17" name="Picture 16">
            <a:extLst>
              <a:ext uri="{FF2B5EF4-FFF2-40B4-BE49-F238E27FC236}">
                <a16:creationId xmlns:a16="http://schemas.microsoft.com/office/drawing/2014/main" id="{A8C3EBC9-2F7C-4C18-8413-83D4E96F6341}"/>
              </a:ext>
            </a:extLst>
          </p:cNvPr>
          <p:cNvPicPr/>
          <p:nvPr/>
        </p:nvPicPr>
        <p:blipFill>
          <a:blip r:embed="rId3"/>
          <a:stretch>
            <a:fillRect/>
          </a:stretch>
        </p:blipFill>
        <p:spPr>
          <a:xfrm>
            <a:off x="4984123" y="1350376"/>
            <a:ext cx="3760631" cy="3602223"/>
          </a:xfrm>
          <a:prstGeom prst="rect">
            <a:avLst/>
          </a:prstGeom>
        </p:spPr>
      </p:pic>
      <p:cxnSp>
        <p:nvCxnSpPr>
          <p:cNvPr id="18" name="Straight Arrow Connector 17">
            <a:extLst>
              <a:ext uri="{FF2B5EF4-FFF2-40B4-BE49-F238E27FC236}">
                <a16:creationId xmlns:a16="http://schemas.microsoft.com/office/drawing/2014/main" id="{43EC71D5-569F-4BA3-B0B6-04AE88CECD7A}"/>
              </a:ext>
            </a:extLst>
          </p:cNvPr>
          <p:cNvCxnSpPr/>
          <p:nvPr/>
        </p:nvCxnSpPr>
        <p:spPr>
          <a:xfrm>
            <a:off x="8804606" y="2020175"/>
            <a:ext cx="403225" cy="450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43E26D9-DC39-4223-B552-284D11C136B8}"/>
              </a:ext>
            </a:extLst>
          </p:cNvPr>
          <p:cNvPicPr/>
          <p:nvPr/>
        </p:nvPicPr>
        <p:blipFill>
          <a:blip r:embed="rId4" cstate="email">
            <a:extLst>
              <a:ext uri="{28A0092B-C50C-407E-A947-70E740481C1C}">
                <a14:useLocalDpi xmlns:a14="http://schemas.microsoft.com/office/drawing/2010/main"/>
              </a:ext>
            </a:extLst>
          </a:blip>
          <a:stretch>
            <a:fillRect/>
          </a:stretch>
        </p:blipFill>
        <p:spPr>
          <a:xfrm>
            <a:off x="9207831" y="1484745"/>
            <a:ext cx="2815793" cy="2230801"/>
          </a:xfrm>
          <a:prstGeom prst="rect">
            <a:avLst/>
          </a:prstGeom>
        </p:spPr>
      </p:pic>
      <p:sp>
        <p:nvSpPr>
          <p:cNvPr id="20" name="Content Placeholder 3">
            <a:extLst>
              <a:ext uri="{FF2B5EF4-FFF2-40B4-BE49-F238E27FC236}">
                <a16:creationId xmlns:a16="http://schemas.microsoft.com/office/drawing/2014/main" id="{823D3670-B14F-44DD-B86E-A82B4F9C8730}"/>
              </a:ext>
            </a:extLst>
          </p:cNvPr>
          <p:cNvSpPr txBox="1">
            <a:spLocks/>
          </p:cNvSpPr>
          <p:nvPr/>
        </p:nvSpPr>
        <p:spPr>
          <a:xfrm>
            <a:off x="426809" y="4493250"/>
            <a:ext cx="4557315" cy="1687760"/>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The app communicates with the mesh network via a proxy.</a:t>
            </a:r>
          </a:p>
          <a:p>
            <a:endParaRPr lang="en-US" dirty="0"/>
          </a:p>
        </p:txBody>
      </p:sp>
      <p:sp>
        <p:nvSpPr>
          <p:cNvPr id="8" name="Text Placeholder 2">
            <a:extLst>
              <a:ext uri="{FF2B5EF4-FFF2-40B4-BE49-F238E27FC236}">
                <a16:creationId xmlns:a16="http://schemas.microsoft.com/office/drawing/2014/main" id="{D9726B3A-5076-4CC4-9779-50B39F90AE25}"/>
              </a:ext>
            </a:extLst>
          </p:cNvPr>
          <p:cNvSpPr>
            <a:spLocks noGrp="1"/>
          </p:cNvSpPr>
          <p:nvPr>
            <p:ph type="body" sz="quarter" idx="11"/>
          </p:nvPr>
        </p:nvSpPr>
        <p:spPr>
          <a:xfrm>
            <a:off x="418793" y="1278870"/>
            <a:ext cx="11358323" cy="411751"/>
          </a:xfrm>
        </p:spPr>
        <p:txBody>
          <a:bodyPr/>
          <a:lstStyle/>
          <a:p>
            <a:r>
              <a:rPr lang="en-US" u="sng" dirty="0"/>
              <a:t>Wireless</a:t>
            </a:r>
            <a:r>
              <a:rPr lang="en-US" dirty="0"/>
              <a:t> Connection to Mesh</a:t>
            </a:r>
          </a:p>
        </p:txBody>
      </p:sp>
    </p:spTree>
    <p:extLst>
      <p:ext uri="{BB962C8B-B14F-4D97-AF65-F5344CB8AC3E}">
        <p14:creationId xmlns:p14="http://schemas.microsoft.com/office/powerpoint/2010/main" val="6743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F03A51-A147-495C-8547-0FC1B66613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84752" y="1278869"/>
            <a:ext cx="6088456" cy="4400713"/>
          </a:xfrm>
          <a:prstGeom prst="rect">
            <a:avLst/>
          </a:prstGeom>
        </p:spPr>
      </p:pic>
      <p:sp>
        <p:nvSpPr>
          <p:cNvPr id="2" name="Text Placeholder 1">
            <a:extLst>
              <a:ext uri="{FF2B5EF4-FFF2-40B4-BE49-F238E27FC236}">
                <a16:creationId xmlns:a16="http://schemas.microsoft.com/office/drawing/2014/main" id="{EAEFE400-B8F1-4B76-9171-D3E4CC360165}"/>
              </a:ext>
            </a:extLst>
          </p:cNvPr>
          <p:cNvSpPr>
            <a:spLocks noGrp="1"/>
          </p:cNvSpPr>
          <p:nvPr>
            <p:ph type="body" sz="quarter" idx="10"/>
          </p:nvPr>
        </p:nvSpPr>
        <p:spPr/>
        <p:txBody>
          <a:bodyPr/>
          <a:lstStyle/>
          <a:p>
            <a:r>
              <a:rPr lang="en-US" dirty="0"/>
              <a:t>Mesh Client (Windows 10)</a:t>
            </a:r>
          </a:p>
        </p:txBody>
      </p:sp>
      <p:sp>
        <p:nvSpPr>
          <p:cNvPr id="20" name="Content Placeholder 3">
            <a:extLst>
              <a:ext uri="{FF2B5EF4-FFF2-40B4-BE49-F238E27FC236}">
                <a16:creationId xmlns:a16="http://schemas.microsoft.com/office/drawing/2014/main" id="{823D3670-B14F-44DD-B86E-A82B4F9C8730}"/>
              </a:ext>
            </a:extLst>
          </p:cNvPr>
          <p:cNvSpPr txBox="1">
            <a:spLocks/>
          </p:cNvSpPr>
          <p:nvPr/>
        </p:nvSpPr>
        <p:spPr>
          <a:xfrm>
            <a:off x="528034" y="5447765"/>
            <a:ext cx="11038718" cy="925697"/>
          </a:xfrm>
          <a:prstGeom prst="rect">
            <a:avLst/>
          </a:prstGeom>
        </p:spPr>
        <p:txBody>
          <a:bodyPr vert="horz" lIns="91376" tIns="45688" rIns="91376" bIns="45688" rtlCol="0">
            <a:normAutofit fontScale="70000" lnSpcReduction="2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sz="2000" dirty="0"/>
              <a:t>Note: Latest version in BT example repository on GitHub:</a:t>
            </a:r>
          </a:p>
          <a:p>
            <a:pPr marL="0" indent="0">
              <a:buFont typeface="Arial" panose="020B0604020202020204" pitchFamily="34" charset="0"/>
              <a:buNone/>
            </a:pPr>
            <a:r>
              <a:rPr lang="en-US" sz="2000" u="sng" dirty="0">
                <a:hlinkClick r:id="rId4"/>
              </a:rPr>
              <a:t>https://github.com/cypresssemiconductorco/Code-Examples-BT-SDK-for-ModusToolbox/blob/master/Mesh-Peer-Apps/Windows.zip</a:t>
            </a:r>
            <a:r>
              <a:rPr lang="en-US" sz="2000" dirty="0"/>
              <a:t> </a:t>
            </a:r>
          </a:p>
          <a:p>
            <a:r>
              <a:rPr lang="en-US" sz="2000" dirty="0"/>
              <a:t>Unzip the file and go to Windows/</a:t>
            </a:r>
            <a:r>
              <a:rPr lang="en-US" sz="2000" dirty="0" err="1"/>
              <a:t>MeshClient</a:t>
            </a:r>
            <a:r>
              <a:rPr lang="en-US" sz="2000" dirty="0"/>
              <a:t>/Release/x86 to find MeshClient.exe.</a:t>
            </a:r>
          </a:p>
          <a:p>
            <a:endParaRPr lang="en-US" sz="2000" dirty="0"/>
          </a:p>
        </p:txBody>
      </p:sp>
      <p:sp>
        <p:nvSpPr>
          <p:cNvPr id="8" name="Text Placeholder 2">
            <a:extLst>
              <a:ext uri="{FF2B5EF4-FFF2-40B4-BE49-F238E27FC236}">
                <a16:creationId xmlns:a16="http://schemas.microsoft.com/office/drawing/2014/main" id="{D9726B3A-5076-4CC4-9779-50B39F90AE25}"/>
              </a:ext>
            </a:extLst>
          </p:cNvPr>
          <p:cNvSpPr>
            <a:spLocks noGrp="1"/>
          </p:cNvSpPr>
          <p:nvPr>
            <p:ph type="body" sz="quarter" idx="11"/>
          </p:nvPr>
        </p:nvSpPr>
        <p:spPr>
          <a:xfrm>
            <a:off x="418793" y="1278870"/>
            <a:ext cx="11358323" cy="411751"/>
          </a:xfrm>
        </p:spPr>
        <p:txBody>
          <a:bodyPr/>
          <a:lstStyle/>
          <a:p>
            <a:r>
              <a:rPr lang="en-US" dirty="0"/>
              <a:t>Wireless Connection to Mesh</a:t>
            </a:r>
          </a:p>
        </p:txBody>
      </p:sp>
      <p:sp>
        <p:nvSpPr>
          <p:cNvPr id="5" name="Content Placeholder 4">
            <a:extLst>
              <a:ext uri="{FF2B5EF4-FFF2-40B4-BE49-F238E27FC236}">
                <a16:creationId xmlns:a16="http://schemas.microsoft.com/office/drawing/2014/main" id="{2EB90E44-1526-41D4-8D54-469D07EFFDBB}"/>
              </a:ext>
            </a:extLst>
          </p:cNvPr>
          <p:cNvSpPr>
            <a:spLocks noGrp="1"/>
          </p:cNvSpPr>
          <p:nvPr>
            <p:ph sz="quarter" idx="33"/>
          </p:nvPr>
        </p:nvSpPr>
        <p:spPr>
          <a:xfrm>
            <a:off x="418793" y="1882327"/>
            <a:ext cx="4951697" cy="4143404"/>
          </a:xfrm>
        </p:spPr>
        <p:txBody>
          <a:bodyPr/>
          <a:lstStyle/>
          <a:p>
            <a:pPr marL="457200" indent="-457200">
              <a:buFont typeface="+mj-lt"/>
              <a:buAutoNum type="arabicPeriod"/>
            </a:pPr>
            <a:r>
              <a:rPr lang="en-US" dirty="0"/>
              <a:t>Locate &amp; Run </a:t>
            </a:r>
            <a:r>
              <a:rPr lang="en-US" b="1" dirty="0"/>
              <a:t>MeshClient.exe</a:t>
            </a:r>
            <a:r>
              <a:rPr lang="en-US" dirty="0"/>
              <a:t> </a:t>
            </a:r>
          </a:p>
          <a:p>
            <a:pPr marL="0" indent="0">
              <a:buNone/>
            </a:pPr>
            <a:r>
              <a:rPr lang="en-US" sz="1600" dirty="0">
                <a:solidFill>
                  <a:srgbClr val="0070C0"/>
                </a:solidFill>
              </a:rPr>
              <a:t>&lt;Install Folder&gt;/ModusToolbox_1.1/libraries/bt_sdk-1.1/components/BT-SDK/common/apps/snip/mesh/</a:t>
            </a:r>
            <a:r>
              <a:rPr lang="en-US" sz="1600" dirty="0" err="1">
                <a:solidFill>
                  <a:srgbClr val="0070C0"/>
                </a:solidFill>
              </a:rPr>
              <a:t>peerapps</a:t>
            </a:r>
            <a:r>
              <a:rPr lang="en-US" sz="1600" dirty="0">
                <a:solidFill>
                  <a:srgbClr val="0070C0"/>
                </a:solidFill>
              </a:rPr>
              <a:t>/Windows/</a:t>
            </a:r>
            <a:r>
              <a:rPr lang="en-US" sz="1600" dirty="0" err="1">
                <a:solidFill>
                  <a:srgbClr val="0070C0"/>
                </a:solidFill>
              </a:rPr>
              <a:t>MeshClient</a:t>
            </a:r>
            <a:r>
              <a:rPr lang="en-US" sz="1600" dirty="0">
                <a:solidFill>
                  <a:srgbClr val="0070C0"/>
                </a:solidFill>
              </a:rPr>
              <a:t>/Release/x86/MeshClient.exe</a:t>
            </a:r>
          </a:p>
          <a:p>
            <a:r>
              <a:rPr lang="en-US" dirty="0"/>
              <a:t>Interaction will start when a kit is Programmed for Mesh Functionality and in range of the PC</a:t>
            </a:r>
          </a:p>
          <a:p>
            <a:endParaRPr lang="en-US" dirty="0"/>
          </a:p>
        </p:txBody>
      </p:sp>
    </p:spTree>
    <p:extLst>
      <p:ext uri="{BB962C8B-B14F-4D97-AF65-F5344CB8AC3E}">
        <p14:creationId xmlns:p14="http://schemas.microsoft.com/office/powerpoint/2010/main" val="283965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FA65C8-553B-4335-BF6F-1D480F63B4D5}"/>
              </a:ext>
            </a:extLst>
          </p:cNvPr>
          <p:cNvSpPr>
            <a:spLocks noGrp="1"/>
          </p:cNvSpPr>
          <p:nvPr>
            <p:ph type="body" sz="quarter" idx="10"/>
          </p:nvPr>
        </p:nvSpPr>
        <p:spPr/>
        <p:txBody>
          <a:bodyPr/>
          <a:lstStyle/>
          <a:p>
            <a:r>
              <a:rPr lang="en-US" dirty="0"/>
              <a:t>Mesh Client Flow</a:t>
            </a:r>
          </a:p>
        </p:txBody>
      </p:sp>
      <p:sp>
        <p:nvSpPr>
          <p:cNvPr id="4" name="Content Placeholder 3">
            <a:extLst>
              <a:ext uri="{FF2B5EF4-FFF2-40B4-BE49-F238E27FC236}">
                <a16:creationId xmlns:a16="http://schemas.microsoft.com/office/drawing/2014/main" id="{556A7B1D-01CA-4EC6-903B-D16EA9182B28}"/>
              </a:ext>
            </a:extLst>
          </p:cNvPr>
          <p:cNvSpPr>
            <a:spLocks noGrp="1"/>
          </p:cNvSpPr>
          <p:nvPr>
            <p:ph sz="quarter" idx="33"/>
          </p:nvPr>
        </p:nvSpPr>
        <p:spPr>
          <a:xfrm>
            <a:off x="418794" y="1882327"/>
            <a:ext cx="4419906" cy="4143404"/>
          </a:xfrm>
        </p:spPr>
        <p:txBody>
          <a:bodyPr>
            <a:normAutofit fontScale="70000" lnSpcReduction="20000"/>
          </a:bodyPr>
          <a:lstStyle/>
          <a:p>
            <a:pPr marL="457200" lvl="0" indent="-457200">
              <a:buFont typeface="+mj-lt"/>
              <a:buAutoNum type="arabicPeriod"/>
            </a:pPr>
            <a:r>
              <a:rPr lang="en-US" dirty="0"/>
              <a:t>Enter a name for your network</a:t>
            </a:r>
          </a:p>
          <a:p>
            <a:pPr marL="457200" lvl="0" indent="-457200">
              <a:buFont typeface="+mj-lt"/>
              <a:buAutoNum type="arabicPeriod"/>
            </a:pPr>
            <a:r>
              <a:rPr lang="en-US" dirty="0"/>
              <a:t>Click </a:t>
            </a:r>
            <a:r>
              <a:rPr lang="en-US" i="1" dirty="0"/>
              <a:t>Create</a:t>
            </a:r>
            <a:endParaRPr lang="en-US" dirty="0"/>
          </a:p>
          <a:p>
            <a:pPr marL="457200" lvl="0" indent="-457200">
              <a:buFont typeface="+mj-lt"/>
              <a:buAutoNum type="arabicPeriod"/>
            </a:pPr>
            <a:r>
              <a:rPr lang="en-US" dirty="0"/>
              <a:t>Click </a:t>
            </a:r>
            <a:r>
              <a:rPr lang="en-US" i="1" dirty="0"/>
              <a:t>Open</a:t>
            </a:r>
            <a:endParaRPr lang="en-US" dirty="0"/>
          </a:p>
          <a:p>
            <a:pPr marL="457200" lvl="0" indent="-457200">
              <a:buFont typeface="+mj-lt"/>
              <a:buAutoNum type="arabicPeriod"/>
            </a:pPr>
            <a:r>
              <a:rPr lang="en-US" dirty="0"/>
              <a:t>Click </a:t>
            </a:r>
            <a:r>
              <a:rPr lang="en-US" i="1" dirty="0"/>
              <a:t>Scan Un-provisioned</a:t>
            </a:r>
            <a:endParaRPr lang="en-US" dirty="0"/>
          </a:p>
          <a:p>
            <a:pPr marL="457200" lvl="0" indent="-457200">
              <a:buFont typeface="+mj-lt"/>
              <a:buAutoNum type="arabicPeriod"/>
            </a:pPr>
            <a:r>
              <a:rPr lang="en-US" dirty="0"/>
              <a:t>Wait for target device to appear in the list then click </a:t>
            </a:r>
            <a:r>
              <a:rPr lang="en-US" i="1" dirty="0"/>
              <a:t>Stop Scanning</a:t>
            </a:r>
            <a:endParaRPr lang="en-US" dirty="0"/>
          </a:p>
          <a:p>
            <a:pPr marL="456846" lvl="1" indent="0">
              <a:buNone/>
            </a:pPr>
            <a:r>
              <a:rPr lang="en-US" dirty="0"/>
              <a:t>&gt;If multiple un-provisioned devices; stop and restart until the target device appears.</a:t>
            </a:r>
          </a:p>
          <a:p>
            <a:pPr marL="457200" lvl="0" indent="-457200">
              <a:buFont typeface="+mj-lt"/>
              <a:buAutoNum type="arabicPeriod"/>
            </a:pPr>
            <a:r>
              <a:rPr lang="en-US" dirty="0"/>
              <a:t>Click </a:t>
            </a:r>
            <a:r>
              <a:rPr lang="en-US" i="1" dirty="0"/>
              <a:t>Provision and configure</a:t>
            </a:r>
            <a:endParaRPr lang="en-US" dirty="0"/>
          </a:p>
          <a:p>
            <a:pPr marL="456846" lvl="1" indent="0">
              <a:buNone/>
            </a:pPr>
            <a:r>
              <a:rPr lang="en-US" dirty="0"/>
              <a:t>&gt;This step takes a few seconds – wait until complete.</a:t>
            </a:r>
          </a:p>
          <a:p>
            <a:pPr marL="457200" lvl="0" indent="-457200">
              <a:buFont typeface="+mj-lt"/>
              <a:buAutoNum type="arabicPeriod"/>
            </a:pPr>
            <a:r>
              <a:rPr lang="en-US" dirty="0"/>
              <a:t>Select target device in </a:t>
            </a:r>
            <a:r>
              <a:rPr lang="en-US" i="1" dirty="0"/>
              <a:t>Control</a:t>
            </a:r>
            <a:r>
              <a:rPr lang="en-US" dirty="0"/>
              <a:t> dropdown.</a:t>
            </a:r>
          </a:p>
          <a:p>
            <a:pPr marL="457200" indent="-457200">
              <a:buFont typeface="+mj-lt"/>
              <a:buAutoNum type="arabicPeriod"/>
            </a:pPr>
            <a:r>
              <a:rPr lang="en-US" dirty="0"/>
              <a:t>Use </a:t>
            </a:r>
            <a:r>
              <a:rPr lang="en-US" i="1" dirty="0"/>
              <a:t>On/Off Get</a:t>
            </a:r>
            <a:r>
              <a:rPr lang="en-US" dirty="0"/>
              <a:t>, </a:t>
            </a:r>
            <a:r>
              <a:rPr lang="en-US" i="1" dirty="0"/>
              <a:t>On/Off Set</a:t>
            </a:r>
            <a:r>
              <a:rPr lang="en-US" dirty="0"/>
              <a:t>, </a:t>
            </a:r>
            <a:r>
              <a:rPr lang="en-US" i="1" dirty="0"/>
              <a:t>Level Get</a:t>
            </a:r>
            <a:r>
              <a:rPr lang="en-US" dirty="0"/>
              <a:t>, </a:t>
            </a:r>
            <a:r>
              <a:rPr lang="en-US" i="1" dirty="0"/>
              <a:t>Level Set</a:t>
            </a:r>
            <a:r>
              <a:rPr lang="en-US" dirty="0"/>
              <a:t>, etc. to control your device.</a:t>
            </a:r>
          </a:p>
        </p:txBody>
      </p:sp>
      <p:pic>
        <p:nvPicPr>
          <p:cNvPr id="5" name="Picture 4">
            <a:extLst>
              <a:ext uri="{FF2B5EF4-FFF2-40B4-BE49-F238E27FC236}">
                <a16:creationId xmlns:a16="http://schemas.microsoft.com/office/drawing/2014/main" id="{8F7E2717-3215-4CE5-9102-0BE68ACDE28D}"/>
              </a:ext>
            </a:extLst>
          </p:cNvPr>
          <p:cNvPicPr/>
          <p:nvPr/>
        </p:nvPicPr>
        <p:blipFill>
          <a:blip r:embed="rId3" cstate="email">
            <a:extLst>
              <a:ext uri="{28A0092B-C50C-407E-A947-70E740481C1C}">
                <a14:useLocalDpi xmlns:a14="http://schemas.microsoft.com/office/drawing/2010/main"/>
              </a:ext>
            </a:extLst>
          </a:blip>
          <a:stretch>
            <a:fillRect/>
          </a:stretch>
        </p:blipFill>
        <p:spPr>
          <a:xfrm>
            <a:off x="4838700" y="1079501"/>
            <a:ext cx="7020427" cy="4767132"/>
          </a:xfrm>
          <a:prstGeom prst="rect">
            <a:avLst/>
          </a:prstGeom>
        </p:spPr>
      </p:pic>
    </p:spTree>
    <p:extLst>
      <p:ext uri="{BB962C8B-B14F-4D97-AF65-F5344CB8AC3E}">
        <p14:creationId xmlns:p14="http://schemas.microsoft.com/office/powerpoint/2010/main" val="2895154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55175-C8F8-4CB2-B2F4-F643844D912C}"/>
              </a:ext>
            </a:extLst>
          </p:cNvPr>
          <p:cNvSpPr>
            <a:spLocks noGrp="1"/>
          </p:cNvSpPr>
          <p:nvPr>
            <p:ph type="body" sz="quarter" idx="10"/>
          </p:nvPr>
        </p:nvSpPr>
        <p:spPr/>
        <p:txBody>
          <a:bodyPr/>
          <a:lstStyle/>
          <a:p>
            <a:r>
              <a:rPr lang="en-US" dirty="0"/>
              <a:t>Mesh Lighting App - Flow</a:t>
            </a:r>
          </a:p>
        </p:txBody>
      </p:sp>
      <p:sp>
        <p:nvSpPr>
          <p:cNvPr id="4" name="Content Placeholder 3">
            <a:extLst>
              <a:ext uri="{FF2B5EF4-FFF2-40B4-BE49-F238E27FC236}">
                <a16:creationId xmlns:a16="http://schemas.microsoft.com/office/drawing/2014/main" id="{96F89799-934D-495C-9363-F487E241FCAE}"/>
              </a:ext>
            </a:extLst>
          </p:cNvPr>
          <p:cNvSpPr>
            <a:spLocks noGrp="1"/>
          </p:cNvSpPr>
          <p:nvPr>
            <p:ph sz="quarter" idx="33"/>
          </p:nvPr>
        </p:nvSpPr>
        <p:spPr>
          <a:xfrm>
            <a:off x="418793" y="1882327"/>
            <a:ext cx="6350307" cy="4143404"/>
          </a:xfrm>
        </p:spPr>
        <p:txBody>
          <a:bodyPr>
            <a:normAutofit fontScale="92500" lnSpcReduction="20000"/>
          </a:bodyPr>
          <a:lstStyle/>
          <a:p>
            <a:pPr marL="457200" lvl="0" indent="-457200">
              <a:buFont typeface="+mj-lt"/>
              <a:buAutoNum type="arabicPeriod"/>
            </a:pPr>
            <a:r>
              <a:rPr lang="en-US" dirty="0"/>
              <a:t>Create a network</a:t>
            </a:r>
          </a:p>
          <a:p>
            <a:pPr marL="457200" lvl="0" indent="-457200">
              <a:buFont typeface="+mj-lt"/>
              <a:buAutoNum type="arabicPeriod"/>
            </a:pPr>
            <a:r>
              <a:rPr lang="en-US" dirty="0"/>
              <a:t>Select a group (ALL is created by default)</a:t>
            </a:r>
          </a:p>
          <a:p>
            <a:pPr marL="457200" lvl="0" indent="-457200">
              <a:buFont typeface="+mj-lt"/>
              <a:buAutoNum type="arabicPeriod"/>
            </a:pPr>
            <a:r>
              <a:rPr lang="en-US" dirty="0"/>
              <a:t>Add a device to the group</a:t>
            </a:r>
          </a:p>
          <a:p>
            <a:pPr marL="456846" lvl="1" indent="0">
              <a:buNone/>
            </a:pPr>
            <a:r>
              <a:rPr lang="en-US" dirty="0"/>
              <a:t>This will take a few seconds. Wait until it completes before proceeding</a:t>
            </a:r>
          </a:p>
          <a:p>
            <a:pPr marL="457200" lvl="0" indent="-457200">
              <a:buFont typeface="+mj-lt"/>
              <a:buAutoNum type="arabicPeriod"/>
            </a:pPr>
            <a:r>
              <a:rPr lang="en-US" dirty="0"/>
              <a:t>Connect to the network if it doesn't happen automatically (bar will be green when connected)</a:t>
            </a:r>
          </a:p>
          <a:p>
            <a:pPr marL="457200" lvl="0" indent="-457200">
              <a:buFont typeface="+mj-lt"/>
              <a:buAutoNum type="arabicPeriod"/>
            </a:pPr>
            <a:r>
              <a:rPr lang="en-US" dirty="0"/>
              <a:t>Select the device</a:t>
            </a:r>
          </a:p>
          <a:p>
            <a:pPr marL="457200" lvl="0" indent="-457200">
              <a:buFont typeface="+mj-lt"/>
              <a:buAutoNum type="arabicPeriod"/>
            </a:pPr>
            <a:r>
              <a:rPr lang="en-US" dirty="0"/>
              <a:t>Control the device</a:t>
            </a:r>
          </a:p>
          <a:p>
            <a:pPr marL="456846" lvl="1" indent="0">
              <a:buNone/>
            </a:pPr>
            <a:r>
              <a:rPr lang="en-US" dirty="0"/>
              <a:t>Note: you can control all devices simultaneously at the group level or individually at the device level</a:t>
            </a:r>
          </a:p>
          <a:p>
            <a:endParaRPr lang="en-US" dirty="0"/>
          </a:p>
        </p:txBody>
      </p:sp>
      <p:pic>
        <p:nvPicPr>
          <p:cNvPr id="18" name="Picture 17">
            <a:extLst>
              <a:ext uri="{FF2B5EF4-FFF2-40B4-BE49-F238E27FC236}">
                <a16:creationId xmlns:a16="http://schemas.microsoft.com/office/drawing/2014/main" id="{B1AA9C57-024E-40FF-80C1-0176D33A6B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59601" y="191686"/>
            <a:ext cx="5003800" cy="6117658"/>
          </a:xfrm>
          <a:prstGeom prst="rect">
            <a:avLst/>
          </a:prstGeom>
        </p:spPr>
      </p:pic>
    </p:spTree>
    <p:extLst>
      <p:ext uri="{BB962C8B-B14F-4D97-AF65-F5344CB8AC3E}">
        <p14:creationId xmlns:p14="http://schemas.microsoft.com/office/powerpoint/2010/main" val="4268340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BA66B52F-BF94-45B6-A483-9834FBF88541}"/>
                  </a:ext>
                </a:extLst>
              </p:cNvPr>
              <p:cNvSpPr txBox="1">
                <a:spLocks/>
              </p:cNvSpPr>
              <p:nvPr/>
            </p:nvSpPr>
            <p:spPr>
              <a:xfrm>
                <a:off x="170780" y="1268400"/>
                <a:ext cx="11300564" cy="2665345"/>
              </a:xfrm>
              <a:prstGeom prst="rect">
                <a:avLst/>
              </a:prstGeom>
              <a:solidFill>
                <a:schemeClr val="bg1"/>
              </a:solidFill>
            </p:spPr>
            <p:txBody>
              <a:bodyPr wrap="square">
                <a:spAutoFit/>
              </a:bodyPr>
              <a:lstStyle/>
              <a:p>
                <a:pPr marL="266620" indent="-266620" defTabSz="913852">
                  <a:lnSpc>
                    <a:spcPct val="90000"/>
                  </a:lnSpc>
                  <a:spcBef>
                    <a:spcPts val="1200"/>
                  </a:spcBef>
                  <a:buClr>
                    <a:schemeClr val="accent1"/>
                  </a:buClr>
                  <a:buSzPct val="100000"/>
                  <a:buFont typeface="Wingdings" pitchFamily="2" charset="2"/>
                  <a:buChar char="§"/>
                </a:pPr>
                <a:r>
                  <a:rPr lang="en-US" altLang="ja-JP" sz="1600" b="1" kern="800" dirty="0">
                    <a:solidFill>
                      <a:srgbClr val="005596"/>
                    </a:solidFill>
                  </a:rPr>
                  <a:t>Wireless radio standards and combinations</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Wi-Fi</a:t>
                </a:r>
                <a:r>
                  <a:rPr lang="en-US" altLang="en-US" sz="1400" kern="800" baseline="30000" dirty="0"/>
                  <a:t>®</a:t>
                </a:r>
                <a:r>
                  <a:rPr lang="en-US" altLang="ja-JP" sz="1400" kern="800" dirty="0"/>
                  <a:t> (802.11ac, 802.11bgn), Bluetooth (BR, EDR, BLE)</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Advanced coexistence algorithms for multi-radio (Wi-Fi + Bluetooth) platforms </a:t>
                </a:r>
              </a:p>
              <a:p>
                <a:pPr marL="266620" indent="-266620" defTabSz="913852">
                  <a:lnSpc>
                    <a:spcPct val="90000"/>
                  </a:lnSpc>
                  <a:spcBef>
                    <a:spcPts val="600"/>
                  </a:spcBef>
                  <a:buClr>
                    <a:schemeClr val="accent1"/>
                  </a:buClr>
                  <a:buSzPct val="100000"/>
                  <a:buFont typeface="Wingdings" pitchFamily="2" charset="2"/>
                  <a:buChar char="§"/>
                </a:pPr>
                <a:r>
                  <a:rPr lang="en-US" altLang="ja-JP" sz="1600" b="1" kern="800" dirty="0">
                    <a:solidFill>
                      <a:srgbClr val="005596"/>
                    </a:solidFill>
                  </a:rPr>
                  <a:t>Arm</a:t>
                </a:r>
                <a:r>
                  <a:rPr lang="en-US" altLang="ja-JP" sz="1600" b="1" kern="800" baseline="30000" dirty="0">
                    <a:solidFill>
                      <a:srgbClr val="005596"/>
                    </a:solidFill>
                  </a:rPr>
                  <a:t>®</a:t>
                </a:r>
                <a:r>
                  <a:rPr lang="en-US" altLang="ja-JP" sz="1600" b="1" kern="800" dirty="0">
                    <a:solidFill>
                      <a:srgbClr val="005596"/>
                    </a:solidFill>
                  </a:rPr>
                  <a:t>-based MCUs</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PSoC</a:t>
                </a:r>
                <a:r>
                  <a:rPr lang="en-US" altLang="ja-JP" sz="1400" kern="800" baseline="30000" dirty="0"/>
                  <a:t>®</a:t>
                </a:r>
                <a:r>
                  <a:rPr lang="en-US" altLang="ja-JP" sz="1400" kern="800" dirty="0"/>
                  <a:t> 4: Arm Cortex</a:t>
                </a:r>
                <a:r>
                  <a:rPr lang="en-US" altLang="ja-JP" sz="1400" kern="800" baseline="30000" dirty="0"/>
                  <a:t>®</a:t>
                </a:r>
                <a:r>
                  <a:rPr lang="en-US" altLang="ja-JP" sz="1400" kern="800" dirty="0"/>
                  <a:t> M0 and M0+ devices ideal for HMI, sensor hubs, and mixed-signal subsystems</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PSoC 6: Most-flexible, low-power, dual-core Arm Cortex</a:t>
                </a:r>
                <a:r>
                  <a:rPr lang="en-US" altLang="ja-JP" sz="1400" kern="800" baseline="30000" dirty="0"/>
                  <a:t>®</a:t>
                </a:r>
                <a:r>
                  <a:rPr lang="en-US" altLang="ja-JP" sz="1400" kern="800" dirty="0"/>
                  <a:t>-M4 and M0+ MCU</a:t>
                </a:r>
                <a14:m>
                  <m:oMath xmlns:m="http://schemas.openxmlformats.org/officeDocument/2006/math">
                    <m:r>
                      <a:rPr lang="en-US" altLang="ja-JP" sz="1400" kern="800">
                        <a:latin typeface="Cambria Math" panose="02040503050406030204" pitchFamily="18" charset="0"/>
                      </a:rPr>
                      <m:t>—</m:t>
                    </m:r>
                  </m:oMath>
                </a14:m>
                <a:r>
                  <a:rPr lang="en-US" altLang="ja-JP" sz="1400" kern="800" dirty="0"/>
                  <a:t>purpose-built for the IoT</a:t>
                </a:r>
              </a:p>
              <a:p>
                <a:pPr marL="266620" indent="-266620" defTabSz="913852">
                  <a:lnSpc>
                    <a:spcPct val="90000"/>
                  </a:lnSpc>
                  <a:spcBef>
                    <a:spcPts val="600"/>
                  </a:spcBef>
                  <a:buClr>
                    <a:schemeClr val="accent1"/>
                  </a:buClr>
                  <a:buSzPct val="100000"/>
                  <a:buFont typeface="Wingdings" pitchFamily="2" charset="2"/>
                  <a:buChar char="§"/>
                </a:pPr>
                <a:r>
                  <a:rPr lang="en-US" altLang="ja-JP" sz="1600" b="1" kern="800" dirty="0">
                    <a:solidFill>
                      <a:srgbClr val="005596"/>
                    </a:solidFill>
                  </a:rPr>
                  <a:t>WICED IoT platform provides turnkey wireless connectivity </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SDK: Simple, pre-integrated, guaranteed interoperable, continuously updated</a:t>
                </a:r>
              </a:p>
              <a:p>
                <a:pPr marL="587199" lvl="1" indent="-261859" defTabSz="913852">
                  <a:spcBef>
                    <a:spcPts val="600"/>
                  </a:spcBef>
                  <a:buClr>
                    <a:schemeClr val="accent1"/>
                  </a:buClr>
                  <a:buSzPct val="100000"/>
                  <a:buFont typeface="MS Reference Sans Serif" pitchFamily="34" charset="0"/>
                  <a:buChar char="−"/>
                </a:pPr>
                <a:r>
                  <a:rPr lang="en-US" altLang="ja-JP" sz="1400" kern="800" dirty="0"/>
                  <a:t>Ecosystem of module makers, VARs, technology partners, and OEMs deliver WICED-based end-to-end solutions</a:t>
                </a:r>
              </a:p>
            </p:txBody>
          </p:sp>
        </mc:Choice>
        <mc:Fallback xmlns="">
          <p:sp>
            <p:nvSpPr>
              <p:cNvPr id="10" name="Content Placeholder 2">
                <a:extLst>
                  <a:ext uri="{FF2B5EF4-FFF2-40B4-BE49-F238E27FC236}">
                    <a16:creationId xmlns:a16="http://schemas.microsoft.com/office/drawing/2014/main" id="{BA66B52F-BF94-45B6-A483-9834FBF88541}"/>
                  </a:ext>
                </a:extLst>
              </p:cNvPr>
              <p:cNvSpPr txBox="1">
                <a:spLocks noRot="1" noChangeAspect="1" noMove="1" noResize="1" noEditPoints="1" noAdjustHandles="1" noChangeArrowheads="1" noChangeShapeType="1" noTextEdit="1"/>
              </p:cNvSpPr>
              <p:nvPr/>
            </p:nvSpPr>
            <p:spPr>
              <a:xfrm>
                <a:off x="170780" y="1268400"/>
                <a:ext cx="11300564" cy="2665345"/>
              </a:xfrm>
              <a:prstGeom prst="rect">
                <a:avLst/>
              </a:prstGeom>
              <a:blipFill>
                <a:blip r:embed="rId3"/>
                <a:stretch>
                  <a:fillRect l="-216" t="-1602" b="-1602"/>
                </a:stretch>
              </a:blipFill>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CEDE6113-DB70-4537-B4F5-16953CFCA34B}"/>
              </a:ext>
            </a:extLst>
          </p:cNvPr>
          <p:cNvGrpSpPr>
            <a:grpSpLocks noChangeAspect="1"/>
          </p:cNvGrpSpPr>
          <p:nvPr/>
        </p:nvGrpSpPr>
        <p:grpSpPr>
          <a:xfrm>
            <a:off x="1470971" y="4036708"/>
            <a:ext cx="9495837" cy="2665345"/>
            <a:chOff x="1361791" y="3519520"/>
            <a:chExt cx="9638386" cy="2705356"/>
          </a:xfrm>
        </p:grpSpPr>
        <p:sp>
          <p:nvSpPr>
            <p:cNvPr id="76" name="Rectangle 75">
              <a:extLst>
                <a:ext uri="{FF2B5EF4-FFF2-40B4-BE49-F238E27FC236}">
                  <a16:creationId xmlns:a16="http://schemas.microsoft.com/office/drawing/2014/main" id="{568AD450-BD62-47A1-B811-F5AD26F015ED}"/>
                </a:ext>
              </a:extLst>
            </p:cNvPr>
            <p:cNvSpPr/>
            <p:nvPr/>
          </p:nvSpPr>
          <p:spPr bwMode="auto">
            <a:xfrm>
              <a:off x="2829549" y="5252203"/>
              <a:ext cx="1665166" cy="972673"/>
            </a:xfrm>
            <a:prstGeom prst="rect">
              <a:avLst/>
            </a:prstGeom>
            <a:solidFill>
              <a:srgbClr val="FFFFFF">
                <a:lumMod val="65000"/>
                <a:alpha val="20000"/>
              </a:srgbClr>
            </a:solidFill>
            <a:ln w="9525" cap="flat" cmpd="sng" algn="ctr">
              <a:solidFill>
                <a:srgbClr val="FFFFFF">
                  <a:lumMod val="65000"/>
                </a:srgbClr>
              </a:solidFill>
              <a:prstDash val="sysDash"/>
            </a:ln>
            <a:effectLst/>
          </p:spPr>
          <p:txBody>
            <a:bodyPr lIns="0" rIns="0" bIns="63957" anchor="b"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Power System</a:t>
              </a:r>
            </a:p>
          </p:txBody>
        </p:sp>
        <p:sp>
          <p:nvSpPr>
            <p:cNvPr id="77" name="Rectangle 76">
              <a:extLst>
                <a:ext uri="{FF2B5EF4-FFF2-40B4-BE49-F238E27FC236}">
                  <a16:creationId xmlns:a16="http://schemas.microsoft.com/office/drawing/2014/main" id="{F7482E4B-0C5C-48DB-A063-00F7238A8DD8}"/>
                </a:ext>
              </a:extLst>
            </p:cNvPr>
            <p:cNvSpPr>
              <a:spLocks/>
            </p:cNvSpPr>
            <p:nvPr/>
          </p:nvSpPr>
          <p:spPr bwMode="auto">
            <a:xfrm>
              <a:off x="4630016" y="5252203"/>
              <a:ext cx="3236706" cy="972673"/>
            </a:xfrm>
            <a:prstGeom prst="rect">
              <a:avLst/>
            </a:prstGeom>
            <a:solidFill>
              <a:srgbClr val="FFFFFF">
                <a:lumMod val="65000"/>
                <a:alpha val="20000"/>
              </a:srgbClr>
            </a:solidFill>
            <a:ln w="9525" cap="flat" cmpd="sng" algn="ctr">
              <a:solidFill>
                <a:srgbClr val="FFFFFF">
                  <a:lumMod val="65000"/>
                </a:srgbClr>
              </a:solidFill>
              <a:prstDash val="sysDash"/>
            </a:ln>
            <a:effectLst/>
          </p:spPr>
          <p:txBody>
            <a:bodyPr lIns="0" rIns="0" bIns="63957" anchor="b"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Memory System</a:t>
              </a:r>
            </a:p>
          </p:txBody>
        </p:sp>
        <p:sp>
          <p:nvSpPr>
            <p:cNvPr id="78" name="Rounded Rectangle 47">
              <a:extLst>
                <a:ext uri="{FF2B5EF4-FFF2-40B4-BE49-F238E27FC236}">
                  <a16:creationId xmlns:a16="http://schemas.microsoft.com/office/drawing/2014/main" id="{0D5F37FC-3353-410B-99BE-A67BA6BA0941}"/>
                </a:ext>
              </a:extLst>
            </p:cNvPr>
            <p:cNvSpPr/>
            <p:nvPr/>
          </p:nvSpPr>
          <p:spPr bwMode="auto">
            <a:xfrm>
              <a:off x="2829549" y="4464687"/>
              <a:ext cx="6639203" cy="620797"/>
            </a:xfrm>
            <a:prstGeom prst="roundRect">
              <a:avLst>
                <a:gd name="adj" fmla="val 0"/>
              </a:avLst>
            </a:prstGeom>
            <a:solidFill>
              <a:srgbClr val="005596"/>
            </a:solidFill>
            <a:ln w="9525" cap="flat" cmpd="sng" algn="ctr">
              <a:solidFill>
                <a:srgbClr val="005596"/>
              </a:solidFill>
              <a:prstDash val="solid"/>
            </a:ln>
            <a:effectLst/>
          </p:spPr>
          <p:txBody>
            <a:bodyPr tIns="0" anchor="ctr"/>
            <a:lstStyle/>
            <a:p>
              <a:pPr marL="0" marR="0" lvl="0" indent="0" algn="ctr" defTabSz="913852" eaLnBrk="1" fontAlgn="auto" latinLnBrk="0" hangingPunct="1">
                <a:lnSpc>
                  <a:spcPct val="95000"/>
                </a:lnSpc>
                <a:spcBef>
                  <a:spcPts val="0"/>
                </a:spcBef>
                <a:spcAft>
                  <a:spcPts val="0"/>
                </a:spcAft>
                <a:buClrTx/>
                <a:buSzTx/>
                <a:buFontTx/>
                <a:buNone/>
                <a:tabLst/>
                <a:defRPr/>
              </a:pP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PS</a:t>
              </a:r>
              <a:r>
                <a:rPr kumimoji="0" lang="en-US" sz="1200" b="1" i="0" u="none" strike="noStrike" kern="0" cap="none" spc="0" normalizeH="0" baseline="0" noProof="0" dirty="0">
                  <a:ln>
                    <a:noFill/>
                  </a:ln>
                  <a:solidFill>
                    <a:srgbClr val="FFFFFF"/>
                  </a:solidFill>
                  <a:effectLst/>
                  <a:uLnTx/>
                  <a:uFillTx/>
                  <a:latin typeface="Arial"/>
                  <a:ea typeface="+mn-ea"/>
                </a:rPr>
                <a:t>o</a:t>
              </a: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C</a:t>
              </a:r>
              <a:r>
                <a:rPr kumimoji="0" lang="en-US" sz="1200" b="1" i="0" u="none" strike="noStrike" kern="0" cap="all" spc="0" normalizeH="0" baseline="30000" noProof="0" dirty="0">
                  <a:ln>
                    <a:noFill/>
                  </a:ln>
                  <a:solidFill>
                    <a:srgbClr val="FFFFFF"/>
                  </a:solidFill>
                  <a:effectLst/>
                  <a:uLnTx/>
                  <a:uFillTx/>
                  <a:latin typeface="Arial"/>
                  <a:ea typeface="+mn-ea"/>
                  <a:cs typeface="Arial" pitchFamily="34" charset="0"/>
                </a:rPr>
                <a:t>®</a:t>
              </a:r>
              <a:r>
                <a:rPr kumimoji="0" lang="en-US" sz="1200" b="1" i="1" u="none" strike="noStrike" kern="0" cap="all" spc="0" normalizeH="0" baseline="30000" noProof="0" dirty="0">
                  <a:ln>
                    <a:noFill/>
                  </a:ln>
                  <a:solidFill>
                    <a:srgbClr val="FFFFFF"/>
                  </a:solidFill>
                  <a:effectLst/>
                  <a:uLnTx/>
                  <a:uFillTx/>
                  <a:latin typeface="Arial"/>
                  <a:ea typeface="+mn-ea"/>
                  <a:cs typeface="Arial" pitchFamily="34" charset="0"/>
                </a:rPr>
                <a:t> </a:t>
              </a: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MCU</a:t>
              </a:r>
            </a:p>
          </p:txBody>
        </p:sp>
        <p:cxnSp>
          <p:nvCxnSpPr>
            <p:cNvPr id="79" name="Straight Connector 29">
              <a:extLst>
                <a:ext uri="{FF2B5EF4-FFF2-40B4-BE49-F238E27FC236}">
                  <a16:creationId xmlns:a16="http://schemas.microsoft.com/office/drawing/2014/main" id="{7C19B690-6DD9-4E94-95A7-95F356492F9C}"/>
                </a:ext>
              </a:extLst>
            </p:cNvPr>
            <p:cNvCxnSpPr>
              <a:cxnSpLocks noChangeShapeType="1"/>
            </p:cNvCxnSpPr>
            <p:nvPr/>
          </p:nvCxnSpPr>
          <p:spPr bwMode="auto">
            <a:xfrm flipH="1" flipV="1">
              <a:off x="2505020" y="4597022"/>
              <a:ext cx="320040" cy="0"/>
            </a:xfrm>
            <a:prstGeom prst="line">
              <a:avLst/>
            </a:prstGeom>
            <a:noFill/>
            <a:ln w="12700" algn="ctr">
              <a:solidFill>
                <a:srgbClr val="000000"/>
              </a:solidFill>
              <a:round/>
              <a:headEnd type="triangle" w="med" len="med"/>
              <a:tailEnd type="none" w="med" len="med"/>
            </a:ln>
            <a:extLst>
              <a:ext uri="{909E8E84-426E-40DD-AFC4-6F175D3DCCD1}">
                <a14:hiddenFill xmlns:a14="http://schemas.microsoft.com/office/drawing/2010/main">
                  <a:noFill/>
                </a14:hiddenFill>
              </a:ext>
            </a:extLst>
          </p:spPr>
        </p:cxnSp>
        <p:sp>
          <p:nvSpPr>
            <p:cNvPr id="80" name="Rectangle 79">
              <a:extLst>
                <a:ext uri="{FF2B5EF4-FFF2-40B4-BE49-F238E27FC236}">
                  <a16:creationId xmlns:a16="http://schemas.microsoft.com/office/drawing/2014/main" id="{9DC4C7C4-A579-4985-A94D-5D26EA349121}"/>
                </a:ext>
              </a:extLst>
            </p:cNvPr>
            <p:cNvSpPr>
              <a:spLocks/>
            </p:cNvSpPr>
            <p:nvPr/>
          </p:nvSpPr>
          <p:spPr bwMode="auto">
            <a:xfrm>
              <a:off x="4630012" y="3519521"/>
              <a:ext cx="4838740" cy="778445"/>
            </a:xfrm>
            <a:prstGeom prst="rect">
              <a:avLst/>
            </a:prstGeom>
            <a:solidFill>
              <a:srgbClr val="FFFFFF">
                <a:lumMod val="65000"/>
                <a:alpha val="20000"/>
              </a:srgbClr>
            </a:solidFill>
            <a:ln w="9525" cap="flat" cmpd="sng" algn="ctr">
              <a:solidFill>
                <a:srgbClr val="FFFFFF">
                  <a:lumMod val="50000"/>
                </a:srgbClr>
              </a:solidFill>
              <a:prstDash val="sysDash"/>
            </a:ln>
            <a:effectLst/>
          </p:spPr>
          <p:txBody>
            <a:bodyPr tIns="63957" bIns="63957" anchor="t"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Wireless</a:t>
              </a:r>
            </a:p>
          </p:txBody>
        </p:sp>
        <p:sp>
          <p:nvSpPr>
            <p:cNvPr id="81" name="Rectangle 80">
              <a:extLst>
                <a:ext uri="{FF2B5EF4-FFF2-40B4-BE49-F238E27FC236}">
                  <a16:creationId xmlns:a16="http://schemas.microsoft.com/office/drawing/2014/main" id="{C7C485C6-1115-43FF-A9BA-D9CE219810EE}"/>
                </a:ext>
              </a:extLst>
            </p:cNvPr>
            <p:cNvSpPr/>
            <p:nvPr/>
          </p:nvSpPr>
          <p:spPr bwMode="auto">
            <a:xfrm>
              <a:off x="2829549" y="3519520"/>
              <a:ext cx="1665166" cy="778447"/>
            </a:xfrm>
            <a:prstGeom prst="rect">
              <a:avLst/>
            </a:prstGeom>
            <a:solidFill>
              <a:srgbClr val="FFFFFF">
                <a:lumMod val="65000"/>
                <a:alpha val="20000"/>
              </a:srgbClr>
            </a:solidFill>
            <a:ln w="9525" cap="flat" cmpd="sng" algn="ctr">
              <a:solidFill>
                <a:srgbClr val="FFFFFF">
                  <a:lumMod val="50000"/>
                </a:srgbClr>
              </a:solidFill>
              <a:prstDash val="sysDash"/>
            </a:ln>
            <a:effectLst/>
          </p:spPr>
          <p:txBody>
            <a:bodyPr tIns="63957" bIns="63957" anchor="t"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Wired</a:t>
              </a:r>
            </a:p>
          </p:txBody>
        </p:sp>
        <p:sp>
          <p:nvSpPr>
            <p:cNvPr id="82" name="Rectangle 81">
              <a:extLst>
                <a:ext uri="{FF2B5EF4-FFF2-40B4-BE49-F238E27FC236}">
                  <a16:creationId xmlns:a16="http://schemas.microsoft.com/office/drawing/2014/main" id="{5015D080-E2C5-4A96-88D0-C6C916D3695D}"/>
                </a:ext>
              </a:extLst>
            </p:cNvPr>
            <p:cNvSpPr/>
            <p:nvPr/>
          </p:nvSpPr>
          <p:spPr bwMode="auto">
            <a:xfrm>
              <a:off x="3012069" y="3760752"/>
              <a:ext cx="1300126" cy="379141"/>
            </a:xfrm>
            <a:prstGeom prst="rect">
              <a:avLst/>
            </a:prstGeom>
            <a:solidFill>
              <a:srgbClr val="005596"/>
            </a:solidFill>
            <a:ln w="12700" cap="flat" cmpd="sng" algn="ctr">
              <a:noFill/>
              <a:prstDash val="solid"/>
            </a:ln>
            <a:effectLst/>
          </p:spPr>
          <p:txBody>
            <a:bodyPr tIns="27411"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USB</a:t>
              </a:r>
            </a:p>
          </p:txBody>
        </p:sp>
        <p:sp>
          <p:nvSpPr>
            <p:cNvPr id="83" name="Rectangle 82">
              <a:extLst>
                <a:ext uri="{FF2B5EF4-FFF2-40B4-BE49-F238E27FC236}">
                  <a16:creationId xmlns:a16="http://schemas.microsoft.com/office/drawing/2014/main" id="{4088C08B-2691-444B-9CE6-1CA2BAB4109B}"/>
                </a:ext>
              </a:extLst>
            </p:cNvPr>
            <p:cNvSpPr/>
            <p:nvPr/>
          </p:nvSpPr>
          <p:spPr bwMode="auto">
            <a:xfrm>
              <a:off x="4845383" y="3760752"/>
              <a:ext cx="2091679" cy="379141"/>
            </a:xfrm>
            <a:prstGeom prst="rect">
              <a:avLst/>
            </a:prstGeom>
            <a:solidFill>
              <a:srgbClr val="005596"/>
            </a:solidFill>
            <a:ln w="12700" cap="flat" cmpd="sng" algn="ctr">
              <a:noFill/>
              <a:prstDash val="solid"/>
            </a:ln>
            <a:effectLst/>
          </p:spPr>
          <p:txBody>
            <a:bodyPr tIns="27411" anchor="ctr"/>
            <a:lstStyle/>
            <a:p>
              <a:pPr marL="0" marR="0" lvl="0" indent="0" algn="ctr" defTabSz="913852" eaLnBrk="1" fontAlgn="auto" latinLnBrk="0" hangingPunct="1">
                <a:lnSpc>
                  <a:spcPct val="95000"/>
                </a:lnSpc>
                <a:spcBef>
                  <a:spcPts val="0"/>
                </a:spcBef>
                <a:spcAft>
                  <a:spcPts val="0"/>
                </a:spcAft>
                <a:buClrTx/>
                <a:buSzTx/>
                <a:buFontTx/>
                <a:buNone/>
                <a:tabLst/>
                <a:defRPr/>
              </a:pP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W</a:t>
              </a:r>
              <a:r>
                <a:rPr kumimoji="0" lang="en-US" altLang="en-US" sz="1200" b="1" i="0" u="none" strike="noStrike" kern="0" cap="none" spc="0" normalizeH="0" baseline="0" noProof="0" dirty="0">
                  <a:ln>
                    <a:noFill/>
                  </a:ln>
                  <a:solidFill>
                    <a:srgbClr val="FFFFFF"/>
                  </a:solidFill>
                  <a:effectLst/>
                  <a:uLnTx/>
                  <a:uFillTx/>
                  <a:latin typeface="Arial"/>
                  <a:ea typeface="+mn-ea"/>
                </a:rPr>
                <a:t>i</a:t>
              </a:r>
              <a:r>
                <a:rPr kumimoji="0" lang="en-US" sz="1200" b="1" i="0" u="none" strike="noStrike" kern="0" cap="all" spc="0" normalizeH="0" baseline="0" noProof="0" dirty="0">
                  <a:ln>
                    <a:noFill/>
                  </a:ln>
                  <a:solidFill>
                    <a:srgbClr val="FFFFFF"/>
                  </a:solidFill>
                  <a:effectLst/>
                  <a:uLnTx/>
                  <a:uFillTx/>
                  <a:latin typeface="Arial"/>
                  <a:ea typeface="+mn-ea"/>
                  <a:cs typeface="Arial" pitchFamily="34" charset="0"/>
                </a:rPr>
                <a:t>-F</a:t>
              </a:r>
              <a:r>
                <a:rPr kumimoji="0" lang="en-US" altLang="en-US" sz="1200" b="1" i="0" u="none" strike="noStrike" kern="0" cap="none" spc="0" normalizeH="0" baseline="0" noProof="0" dirty="0">
                  <a:ln>
                    <a:noFill/>
                  </a:ln>
                  <a:solidFill>
                    <a:srgbClr val="FFFFFF"/>
                  </a:solidFill>
                  <a:effectLst/>
                  <a:uLnTx/>
                  <a:uFillTx/>
                  <a:latin typeface="Arial"/>
                  <a:ea typeface="+mn-ea"/>
                </a:rPr>
                <a:t>i</a:t>
              </a:r>
              <a:r>
                <a:rPr kumimoji="0" lang="en-US" altLang="en-US" sz="1200" b="1" i="0" u="none" strike="noStrike" kern="0" cap="none" spc="0" normalizeH="0" baseline="30000" noProof="0" dirty="0">
                  <a:ln>
                    <a:noFill/>
                  </a:ln>
                  <a:solidFill>
                    <a:srgbClr val="FFFFFF"/>
                  </a:solidFill>
                  <a:effectLst/>
                  <a:uLnTx/>
                  <a:uFillTx/>
                  <a:latin typeface="Arial"/>
                  <a:ea typeface="+mn-ea"/>
                </a:rPr>
                <a:t>®</a:t>
              </a:r>
              <a:endParaRPr kumimoji="0" lang="en-US" sz="1200" b="1" i="0" u="none" strike="noStrike" kern="0" cap="none" spc="0" normalizeH="0" baseline="30000" noProof="0" dirty="0">
                <a:ln>
                  <a:noFill/>
                </a:ln>
                <a:solidFill>
                  <a:srgbClr val="FFFFFF"/>
                </a:solidFill>
                <a:effectLst/>
                <a:uLnTx/>
                <a:uFillTx/>
                <a:latin typeface="Arial"/>
                <a:ea typeface="+mn-ea"/>
              </a:endParaRPr>
            </a:p>
          </p:txBody>
        </p:sp>
        <p:cxnSp>
          <p:nvCxnSpPr>
            <p:cNvPr id="84" name="Straight Connector 29">
              <a:extLst>
                <a:ext uri="{FF2B5EF4-FFF2-40B4-BE49-F238E27FC236}">
                  <a16:creationId xmlns:a16="http://schemas.microsoft.com/office/drawing/2014/main" id="{1E245E8B-8CAA-4206-AFD9-291D8A7883DC}"/>
                </a:ext>
              </a:extLst>
            </p:cNvPr>
            <p:cNvCxnSpPr>
              <a:cxnSpLocks noChangeShapeType="1"/>
            </p:cNvCxnSpPr>
            <p:nvPr/>
          </p:nvCxnSpPr>
          <p:spPr bwMode="auto">
            <a:xfrm>
              <a:off x="5495445" y="5083555"/>
              <a:ext cx="0" cy="320040"/>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5" name="Straight Connector 29">
              <a:extLst>
                <a:ext uri="{FF2B5EF4-FFF2-40B4-BE49-F238E27FC236}">
                  <a16:creationId xmlns:a16="http://schemas.microsoft.com/office/drawing/2014/main" id="{CED19F29-B841-4C06-B504-D12733FDD1E5}"/>
                </a:ext>
              </a:extLst>
            </p:cNvPr>
            <p:cNvCxnSpPr>
              <a:cxnSpLocks noChangeShapeType="1"/>
            </p:cNvCxnSpPr>
            <p:nvPr/>
          </p:nvCxnSpPr>
          <p:spPr bwMode="auto">
            <a:xfrm>
              <a:off x="3662132" y="5083555"/>
              <a:ext cx="0" cy="320040"/>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6" name="Straight Connector 29">
              <a:extLst>
                <a:ext uri="{FF2B5EF4-FFF2-40B4-BE49-F238E27FC236}">
                  <a16:creationId xmlns:a16="http://schemas.microsoft.com/office/drawing/2014/main" id="{D0A6E44B-FBBA-4087-830F-3E5A0FC48CF7}"/>
                </a:ext>
              </a:extLst>
            </p:cNvPr>
            <p:cNvCxnSpPr>
              <a:cxnSpLocks noChangeShapeType="1"/>
            </p:cNvCxnSpPr>
            <p:nvPr/>
          </p:nvCxnSpPr>
          <p:spPr bwMode="auto">
            <a:xfrm>
              <a:off x="7043320" y="5083555"/>
              <a:ext cx="0" cy="320040"/>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7" name="Straight Connector 29">
              <a:extLst>
                <a:ext uri="{FF2B5EF4-FFF2-40B4-BE49-F238E27FC236}">
                  <a16:creationId xmlns:a16="http://schemas.microsoft.com/office/drawing/2014/main" id="{0807B4F0-42EC-49D1-A622-0D7CB33114AC}"/>
                </a:ext>
              </a:extLst>
            </p:cNvPr>
            <p:cNvCxnSpPr>
              <a:cxnSpLocks noChangeShapeType="1"/>
            </p:cNvCxnSpPr>
            <p:nvPr/>
          </p:nvCxnSpPr>
          <p:spPr bwMode="auto">
            <a:xfrm>
              <a:off x="3662132" y="4139893"/>
              <a:ext cx="0" cy="320040"/>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8" name="Straight Connector 29">
              <a:extLst>
                <a:ext uri="{FF2B5EF4-FFF2-40B4-BE49-F238E27FC236}">
                  <a16:creationId xmlns:a16="http://schemas.microsoft.com/office/drawing/2014/main" id="{1A11320D-BF28-4F36-975D-E14EFEC8DE82}"/>
                </a:ext>
              </a:extLst>
            </p:cNvPr>
            <p:cNvCxnSpPr>
              <a:cxnSpLocks noChangeShapeType="1"/>
            </p:cNvCxnSpPr>
            <p:nvPr/>
          </p:nvCxnSpPr>
          <p:spPr bwMode="auto">
            <a:xfrm flipH="1">
              <a:off x="8329036" y="4139893"/>
              <a:ext cx="5004" cy="320040"/>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9" name="Straight Connector 29">
              <a:extLst>
                <a:ext uri="{FF2B5EF4-FFF2-40B4-BE49-F238E27FC236}">
                  <a16:creationId xmlns:a16="http://schemas.microsoft.com/office/drawing/2014/main" id="{0A37B7F0-140D-4BE6-838B-B4D6E8C07DBA}"/>
                </a:ext>
              </a:extLst>
            </p:cNvPr>
            <p:cNvCxnSpPr>
              <a:cxnSpLocks noChangeShapeType="1"/>
            </p:cNvCxnSpPr>
            <p:nvPr/>
          </p:nvCxnSpPr>
          <p:spPr bwMode="auto">
            <a:xfrm>
              <a:off x="5931346" y="4139893"/>
              <a:ext cx="2" cy="320040"/>
            </a:xfrm>
            <a:prstGeom prst="line">
              <a:avLst/>
            </a:prstGeom>
            <a:noFill/>
            <a:ln w="127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90" name="Rounded Rectangle 62">
              <a:extLst>
                <a:ext uri="{FF2B5EF4-FFF2-40B4-BE49-F238E27FC236}">
                  <a16:creationId xmlns:a16="http://schemas.microsoft.com/office/drawing/2014/main" id="{1324DBC7-715B-4CE6-B9B7-A1F41F296932}"/>
                </a:ext>
              </a:extLst>
            </p:cNvPr>
            <p:cNvSpPr/>
            <p:nvPr/>
          </p:nvSpPr>
          <p:spPr bwMode="auto">
            <a:xfrm>
              <a:off x="4845382" y="5404512"/>
              <a:ext cx="1300126" cy="594050"/>
            </a:xfrm>
            <a:prstGeom prst="roundRect">
              <a:avLst>
                <a:gd name="adj" fmla="val 0"/>
              </a:avLst>
            </a:prstGeom>
            <a:solidFill>
              <a:srgbClr val="005596"/>
            </a:solidFill>
            <a:ln w="12700" cap="flat" cmpd="sng" algn="ctr">
              <a:noFill/>
              <a:prstDash val="solid"/>
            </a:ln>
            <a:effectLst/>
          </p:spPr>
          <p:txBody>
            <a:bodyPr tIns="27411"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NOR &amp;</a:t>
              </a:r>
            </a:p>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Flash</a:t>
              </a:r>
            </a:p>
          </p:txBody>
        </p:sp>
        <p:sp>
          <p:nvSpPr>
            <p:cNvPr id="91" name="Rounded Rectangle 64">
              <a:extLst>
                <a:ext uri="{FF2B5EF4-FFF2-40B4-BE49-F238E27FC236}">
                  <a16:creationId xmlns:a16="http://schemas.microsoft.com/office/drawing/2014/main" id="{C044A238-91DE-4A6C-9B0E-9B5E11D56FA8}"/>
                </a:ext>
              </a:extLst>
            </p:cNvPr>
            <p:cNvSpPr/>
            <p:nvPr/>
          </p:nvSpPr>
          <p:spPr bwMode="auto">
            <a:xfrm>
              <a:off x="6393257" y="5404512"/>
              <a:ext cx="1300126" cy="594050"/>
            </a:xfrm>
            <a:prstGeom prst="roundRect">
              <a:avLst>
                <a:gd name="adj" fmla="val 0"/>
              </a:avLst>
            </a:prstGeom>
            <a:solidFill>
              <a:srgbClr val="005596"/>
            </a:solidFill>
            <a:ln w="12700" cap="flat" cmpd="sng" algn="ctr">
              <a:noFill/>
              <a:prstDash val="solid"/>
            </a:ln>
            <a:effectLst/>
          </p:spPr>
          <p:txBody>
            <a:bodyPr tIns="27411" anchor="ctr"/>
            <a:lstStyle/>
            <a:p>
              <a:pPr marL="0" marR="0" lvl="0" indent="0" algn="ctr" defTabSz="456310" eaLnBrk="1" fontAlgn="base" latinLnBrk="0" hangingPunct="1">
                <a:lnSpc>
                  <a:spcPct val="95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SRAM</a:t>
              </a:r>
              <a:b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b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F-RAM™</a:t>
              </a:r>
            </a:p>
            <a:p>
              <a:pPr marL="0" marR="0" lvl="0" indent="0" algn="ctr" defTabSz="456310" eaLnBrk="1" fontAlgn="base" latinLnBrk="0" hangingPunct="1">
                <a:lnSpc>
                  <a:spcPct val="95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NVSRAM</a:t>
              </a:r>
            </a:p>
          </p:txBody>
        </p:sp>
        <p:sp>
          <p:nvSpPr>
            <p:cNvPr id="92" name="Rounded Rectangle 66">
              <a:extLst>
                <a:ext uri="{FF2B5EF4-FFF2-40B4-BE49-F238E27FC236}">
                  <a16:creationId xmlns:a16="http://schemas.microsoft.com/office/drawing/2014/main" id="{48D18E38-8BF7-458A-ACAE-36641E561D64}"/>
                </a:ext>
              </a:extLst>
            </p:cNvPr>
            <p:cNvSpPr/>
            <p:nvPr/>
          </p:nvSpPr>
          <p:spPr bwMode="auto">
            <a:xfrm>
              <a:off x="3012069" y="5404512"/>
              <a:ext cx="1300126" cy="594050"/>
            </a:xfrm>
            <a:prstGeom prst="roundRect">
              <a:avLst>
                <a:gd name="adj" fmla="val 0"/>
              </a:avLst>
            </a:prstGeom>
            <a:solidFill>
              <a:srgbClr val="005596"/>
            </a:solidFill>
            <a:ln w="12700" cap="flat" cmpd="sng" algn="ctr">
              <a:noFill/>
              <a:prstDash val="solid"/>
            </a:ln>
            <a:effectLst/>
          </p:spPr>
          <p:txBody>
            <a:bodyPr tIns="27411" bIns="36546"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Analog</a:t>
              </a:r>
              <a:r>
                <a:rPr kumimoji="0" lang="en-US" sz="1200" b="1" i="1" u="none" strike="noStrike" kern="0" cap="none" spc="0" normalizeH="0" baseline="0" noProof="0" dirty="0">
                  <a:ln>
                    <a:noFill/>
                  </a:ln>
                  <a:solidFill>
                    <a:srgbClr val="FFFFFF"/>
                  </a:solidFill>
                  <a:effectLst/>
                  <a:uLnTx/>
                  <a:uFillTx/>
                  <a:latin typeface="Arial"/>
                  <a:ea typeface="+mn-ea"/>
                  <a:cs typeface="Arial" pitchFamily="34" charset="0"/>
                </a:rPr>
                <a:t>/</a:t>
              </a: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 </a:t>
              </a:r>
              <a:b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b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PMIC</a:t>
              </a:r>
            </a:p>
          </p:txBody>
        </p:sp>
        <p:sp>
          <p:nvSpPr>
            <p:cNvPr id="93" name="Rounded Rectangle 3">
              <a:extLst>
                <a:ext uri="{FF2B5EF4-FFF2-40B4-BE49-F238E27FC236}">
                  <a16:creationId xmlns:a16="http://schemas.microsoft.com/office/drawing/2014/main" id="{F1262173-B64F-436A-9528-A6646159C7C7}"/>
                </a:ext>
              </a:extLst>
            </p:cNvPr>
            <p:cNvSpPr/>
            <p:nvPr/>
          </p:nvSpPr>
          <p:spPr bwMode="auto">
            <a:xfrm>
              <a:off x="1361791" y="4459933"/>
              <a:ext cx="1143228" cy="274178"/>
            </a:xfrm>
            <a:prstGeom prst="roundRect">
              <a:avLst>
                <a:gd name="adj" fmla="val 0"/>
              </a:avLst>
            </a:prstGeom>
            <a:solidFill>
              <a:srgbClr val="FFFFFF">
                <a:lumMod val="65000"/>
                <a:alpha val="20000"/>
              </a:srgbClr>
            </a:solidFill>
            <a:ln w="9525" cap="flat" cmpd="sng" algn="ctr">
              <a:solidFill>
                <a:srgbClr val="FFFFFF">
                  <a:lumMod val="50000"/>
                  <a:alpha val="77000"/>
                </a:srgbClr>
              </a:solidFill>
              <a:prstDash val="solid"/>
            </a:ln>
            <a:effectLst/>
          </p:spPr>
          <p:txBody>
            <a:bodyPr lIns="0" tIns="0" rIns="0" bIns="18273"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Sensors</a:t>
              </a:r>
            </a:p>
          </p:txBody>
        </p:sp>
        <p:sp>
          <p:nvSpPr>
            <p:cNvPr id="94" name="Rectangle 93">
              <a:extLst>
                <a:ext uri="{FF2B5EF4-FFF2-40B4-BE49-F238E27FC236}">
                  <a16:creationId xmlns:a16="http://schemas.microsoft.com/office/drawing/2014/main" id="{50934E35-0396-41D5-B05F-84F5444156E1}"/>
                </a:ext>
              </a:extLst>
            </p:cNvPr>
            <p:cNvSpPr/>
            <p:nvPr/>
          </p:nvSpPr>
          <p:spPr bwMode="auto">
            <a:xfrm>
              <a:off x="9473796" y="5630885"/>
              <a:ext cx="241957" cy="134803"/>
            </a:xfrm>
            <a:prstGeom prst="rect">
              <a:avLst/>
            </a:prstGeom>
            <a:solidFill>
              <a:srgbClr val="005596"/>
            </a:solidFill>
            <a:ln w="12700" cap="flat" cmpd="sng" algn="ctr">
              <a:noFill/>
              <a:prstDash val="solid"/>
            </a:ln>
            <a:effectLst/>
          </p:spPr>
          <p:txBody>
            <a:bodyPr tIns="27411" anchor="ctr"/>
            <a:lstStyle/>
            <a:p>
              <a:pPr marL="0" marR="0" lvl="0" indent="0" algn="ctr" defTabSz="456310" eaLnBrk="1" fontAlgn="auto" latinLnBrk="0" hangingPunct="1">
                <a:lnSpc>
                  <a:spcPct val="95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Arial" pitchFamily="34" charset="0"/>
              </a:endParaRPr>
            </a:p>
          </p:txBody>
        </p:sp>
        <p:sp>
          <p:nvSpPr>
            <p:cNvPr id="95" name="TextBox 2">
              <a:extLst>
                <a:ext uri="{FF2B5EF4-FFF2-40B4-BE49-F238E27FC236}">
                  <a16:creationId xmlns:a16="http://schemas.microsoft.com/office/drawing/2014/main" id="{1096459C-2117-4E11-A605-ECBDE51DD7F5}"/>
                </a:ext>
              </a:extLst>
            </p:cNvPr>
            <p:cNvSpPr txBox="1">
              <a:spLocks noChangeArrowheads="1"/>
            </p:cNvSpPr>
            <p:nvPr/>
          </p:nvSpPr>
          <p:spPr bwMode="auto">
            <a:xfrm>
              <a:off x="9782014" y="5598468"/>
              <a:ext cx="613405" cy="1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lvl1pPr>
                <a:defRPr sz="1400" b="1">
                  <a:solidFill>
                    <a:schemeClr val="tx2"/>
                  </a:solidFill>
                  <a:latin typeface="Arial" pitchFamily="34" charset="0"/>
                  <a:cs typeface="Arial" pitchFamily="34" charset="0"/>
                </a:defRPr>
              </a:lvl1pPr>
              <a:lvl2pPr marL="742950" indent="-285750">
                <a:defRPr sz="1400" b="1">
                  <a:solidFill>
                    <a:schemeClr val="tx2"/>
                  </a:solidFill>
                  <a:latin typeface="Arial" pitchFamily="34" charset="0"/>
                  <a:cs typeface="Arial" pitchFamily="34" charset="0"/>
                </a:defRPr>
              </a:lvl2pPr>
              <a:lvl3pPr marL="1143000" indent="-228600">
                <a:defRPr sz="1400" b="1">
                  <a:solidFill>
                    <a:schemeClr val="tx2"/>
                  </a:solidFill>
                  <a:latin typeface="Arial" pitchFamily="34" charset="0"/>
                  <a:cs typeface="Arial" pitchFamily="34" charset="0"/>
                </a:defRPr>
              </a:lvl3pPr>
              <a:lvl4pPr marL="1600200" indent="-228600">
                <a:defRPr sz="1400" b="1">
                  <a:solidFill>
                    <a:schemeClr val="tx2"/>
                  </a:solidFill>
                  <a:latin typeface="Arial" pitchFamily="34" charset="0"/>
                  <a:cs typeface="Arial" pitchFamily="34" charset="0"/>
                </a:defRPr>
              </a:lvl4pPr>
              <a:lvl5pPr marL="2057400" indent="-228600">
                <a:defRPr sz="1400"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2"/>
                  </a:solidFill>
                  <a:latin typeface="Arial" pitchFamily="34" charset="0"/>
                  <a:cs typeface="Arial" pitchFamily="34" charset="0"/>
                </a:defRPr>
              </a:lvl9p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rPr>
                <a:t>Cypress</a:t>
              </a:r>
            </a:p>
          </p:txBody>
        </p:sp>
        <p:cxnSp>
          <p:nvCxnSpPr>
            <p:cNvPr id="96" name="Straight Connector 29">
              <a:extLst>
                <a:ext uri="{FF2B5EF4-FFF2-40B4-BE49-F238E27FC236}">
                  <a16:creationId xmlns:a16="http://schemas.microsoft.com/office/drawing/2014/main" id="{8B924457-D651-431C-B313-AC8E023BB704}"/>
                </a:ext>
              </a:extLst>
            </p:cNvPr>
            <p:cNvCxnSpPr>
              <a:cxnSpLocks noChangeShapeType="1"/>
            </p:cNvCxnSpPr>
            <p:nvPr/>
          </p:nvCxnSpPr>
          <p:spPr bwMode="auto">
            <a:xfrm flipV="1">
              <a:off x="2505020" y="4965987"/>
              <a:ext cx="320040" cy="0"/>
            </a:xfrm>
            <a:prstGeom prst="line">
              <a:avLst/>
            </a:prstGeom>
            <a:noFill/>
            <a:ln w="12700" algn="ctr">
              <a:solidFill>
                <a:srgbClr val="000000"/>
              </a:solidFill>
              <a:round/>
              <a:headEnd type="triangle" w="med" len="med"/>
              <a:tailEnd type="none" w="med" len="med"/>
            </a:ln>
            <a:extLst>
              <a:ext uri="{909E8E84-426E-40DD-AFC4-6F175D3DCCD1}">
                <a14:hiddenFill xmlns:a14="http://schemas.microsoft.com/office/drawing/2010/main">
                  <a:noFill/>
                </a14:hiddenFill>
              </a:ext>
            </a:extLst>
          </p:spPr>
        </p:cxnSp>
        <p:sp>
          <p:nvSpPr>
            <p:cNvPr id="97" name="Rounded Rectangle 3">
              <a:extLst>
                <a:ext uri="{FF2B5EF4-FFF2-40B4-BE49-F238E27FC236}">
                  <a16:creationId xmlns:a16="http://schemas.microsoft.com/office/drawing/2014/main" id="{0902EB44-9004-45F5-A588-4A78F8020D1A}"/>
                </a:ext>
              </a:extLst>
            </p:cNvPr>
            <p:cNvSpPr/>
            <p:nvPr/>
          </p:nvSpPr>
          <p:spPr bwMode="auto">
            <a:xfrm>
              <a:off x="1361791" y="4828898"/>
              <a:ext cx="1143228" cy="274178"/>
            </a:xfrm>
            <a:prstGeom prst="roundRect">
              <a:avLst>
                <a:gd name="adj" fmla="val 0"/>
              </a:avLst>
            </a:prstGeom>
            <a:solidFill>
              <a:srgbClr val="FFFFFF">
                <a:lumMod val="65000"/>
                <a:alpha val="20000"/>
              </a:srgbClr>
            </a:solidFill>
            <a:ln w="9525" cap="flat" cmpd="sng" algn="ctr">
              <a:solidFill>
                <a:srgbClr val="FFFFFF">
                  <a:lumMod val="50000"/>
                  <a:alpha val="77000"/>
                </a:srgbClr>
              </a:solidFill>
              <a:prstDash val="solid"/>
            </a:ln>
            <a:effectLst/>
          </p:spPr>
          <p:txBody>
            <a:bodyPr lIns="0" tIns="0" rIns="0" bIns="18273" anchor="ctr"/>
            <a:lstStyle/>
            <a:p>
              <a:pPr marL="0" marR="0" lvl="0" indent="0" algn="ctr" defTabSz="45631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Actuators</a:t>
              </a:r>
            </a:p>
          </p:txBody>
        </p:sp>
        <p:sp>
          <p:nvSpPr>
            <p:cNvPr id="98" name="Rectangle 97">
              <a:extLst>
                <a:ext uri="{FF2B5EF4-FFF2-40B4-BE49-F238E27FC236}">
                  <a16:creationId xmlns:a16="http://schemas.microsoft.com/office/drawing/2014/main" id="{38AE434D-CD12-43D5-951F-5B7B399E6B7F}"/>
                </a:ext>
              </a:extLst>
            </p:cNvPr>
            <p:cNvSpPr/>
            <p:nvPr/>
          </p:nvSpPr>
          <p:spPr bwMode="auto">
            <a:xfrm>
              <a:off x="7937794" y="4535560"/>
              <a:ext cx="1330132" cy="1689316"/>
            </a:xfrm>
            <a:prstGeom prst="rect">
              <a:avLst/>
            </a:prstGeom>
            <a:solidFill>
              <a:srgbClr val="FFFFFF">
                <a:lumMod val="65000"/>
                <a:alpha val="20000"/>
              </a:srgbClr>
            </a:solidFill>
            <a:ln w="9525" cap="flat" cmpd="sng" algn="ctr">
              <a:solidFill>
                <a:srgbClr val="FFFFFF">
                  <a:lumMod val="65000"/>
                </a:srgbClr>
              </a:solidFill>
              <a:prstDash val="sysDash"/>
            </a:ln>
            <a:effectLst/>
          </p:spPr>
          <p:txBody>
            <a:bodyPr lIns="0" rIns="0" bIns="63957" anchor="b" anchorCtr="0"/>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a:ea typeface="+mn-ea"/>
                  <a:cs typeface="Arial" pitchFamily="34" charset="0"/>
                </a:rPr>
                <a:t>UI System</a:t>
              </a:r>
            </a:p>
          </p:txBody>
        </p:sp>
        <p:sp>
          <p:nvSpPr>
            <p:cNvPr id="99" name="Rectangle 98">
              <a:extLst>
                <a:ext uri="{FF2B5EF4-FFF2-40B4-BE49-F238E27FC236}">
                  <a16:creationId xmlns:a16="http://schemas.microsoft.com/office/drawing/2014/main" id="{526B6EA6-78D5-46B3-9CCD-B22E75DF8855}"/>
                </a:ext>
              </a:extLst>
            </p:cNvPr>
            <p:cNvSpPr/>
            <p:nvPr/>
          </p:nvSpPr>
          <p:spPr bwMode="auto">
            <a:xfrm>
              <a:off x="8082200" y="4512077"/>
              <a:ext cx="1041323" cy="627918"/>
            </a:xfrm>
            <a:prstGeom prst="rect">
              <a:avLst/>
            </a:prstGeom>
            <a:noFill/>
            <a:ln w="12700" cap="flat" cmpd="sng" algn="ctr">
              <a:noFill/>
              <a:prstDash val="solid"/>
            </a:ln>
            <a:effectLst/>
          </p:spPr>
          <p:txBody>
            <a:bodyPr wrap="none" lIns="0" rIns="0" anchor="ctr">
              <a:spAutoFit/>
            </a:bodyPr>
            <a:lstStyle/>
            <a:p>
              <a:pPr marL="0" marR="0" lvl="0" indent="0" algn="ctr" defTabSz="547573" eaLnBrk="0" fontAlgn="base" latinLnBrk="0" hangingPunct="0">
                <a:lnSpc>
                  <a:spcPct val="95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CapSense</a:t>
              </a:r>
              <a:r>
                <a:rPr kumimoji="0" lang="en-US" altLang="en-US" sz="1200" b="0" i="0" u="none" strike="noStrike" kern="0" cap="none" spc="0" normalizeH="0" baseline="30000" noProof="0" dirty="0">
                  <a:ln>
                    <a:noFill/>
                  </a:ln>
                  <a:solidFill>
                    <a:srgbClr val="FFFFFF"/>
                  </a:solidFill>
                  <a:effectLst/>
                  <a:uLnTx/>
                  <a:uFillTx/>
                  <a:latin typeface="Arial"/>
                  <a:ea typeface="+mn-ea"/>
                  <a:cs typeface="+mn-cs"/>
                </a:rPr>
                <a:t>®</a:t>
              </a:r>
              <a:endParaRPr kumimoji="0" lang="en-US" sz="1200" b="1" i="0" u="none" strike="noStrike" kern="0" cap="none" spc="0" normalizeH="0" baseline="0" noProof="0" dirty="0">
                <a:ln>
                  <a:noFill/>
                </a:ln>
                <a:solidFill>
                  <a:srgbClr val="FFFFFF"/>
                </a:solidFill>
                <a:effectLst/>
                <a:uLnTx/>
                <a:uFillTx/>
                <a:latin typeface="Arial"/>
                <a:ea typeface="+mn-ea"/>
                <a:cs typeface="+mn-cs"/>
              </a:endParaRPr>
            </a:p>
            <a:p>
              <a:pPr marL="0" marR="0" lvl="0" indent="0" algn="ctr" defTabSz="547573" eaLnBrk="0" fontAlgn="base" latinLnBrk="0" hangingPunct="0">
                <a:lnSpc>
                  <a:spcPct val="95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Touchscreen</a:t>
              </a:r>
            </a:p>
            <a:p>
              <a:pPr marL="0" marR="0" lvl="0" indent="0" algn="ctr" defTabSz="547573" eaLnBrk="0" fontAlgn="base" latinLnBrk="0" hangingPunct="0">
                <a:lnSpc>
                  <a:spcPct val="95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LCD Graphics</a:t>
              </a:r>
            </a:p>
          </p:txBody>
        </p:sp>
        <p:sp>
          <p:nvSpPr>
            <p:cNvPr id="100" name="Rectangle 99">
              <a:extLst>
                <a:ext uri="{FF2B5EF4-FFF2-40B4-BE49-F238E27FC236}">
                  <a16:creationId xmlns:a16="http://schemas.microsoft.com/office/drawing/2014/main" id="{88574BAE-A98C-47E0-8BB3-7EEEEB018B93}"/>
                </a:ext>
              </a:extLst>
            </p:cNvPr>
            <p:cNvSpPr/>
            <p:nvPr/>
          </p:nvSpPr>
          <p:spPr bwMode="auto">
            <a:xfrm>
              <a:off x="7212090" y="3760752"/>
              <a:ext cx="2055835" cy="379141"/>
            </a:xfrm>
            <a:prstGeom prst="rect">
              <a:avLst/>
            </a:prstGeom>
            <a:solidFill>
              <a:srgbClr val="005596"/>
            </a:solidFill>
            <a:ln w="12700" cap="flat" cmpd="sng" algn="ctr">
              <a:noFill/>
              <a:prstDash val="solid"/>
            </a:ln>
            <a:effectLst/>
          </p:spPr>
          <p:txBody>
            <a:bodyPr tIns="27411" anchor="ctr"/>
            <a:lstStyle/>
            <a:p>
              <a:pPr marL="0" marR="0" lvl="0" indent="0" algn="ctr" defTabSz="456310" eaLnBrk="1" fontAlgn="auto" latinLnBrk="0" hangingPunct="1">
                <a:lnSpc>
                  <a:spcPct val="95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Arial" pitchFamily="34" charset="0"/>
              </a:endParaRPr>
            </a:p>
          </p:txBody>
        </p:sp>
        <p:sp>
          <p:nvSpPr>
            <p:cNvPr id="101" name="TextBox 179">
              <a:extLst>
                <a:ext uri="{FF2B5EF4-FFF2-40B4-BE49-F238E27FC236}">
                  <a16:creationId xmlns:a16="http://schemas.microsoft.com/office/drawing/2014/main" id="{30142DAD-F81D-4C5F-9B5C-A6BDCA51918B}"/>
                </a:ext>
              </a:extLst>
            </p:cNvPr>
            <p:cNvSpPr txBox="1">
              <a:spLocks noChangeArrowheads="1"/>
            </p:cNvSpPr>
            <p:nvPr/>
          </p:nvSpPr>
          <p:spPr bwMode="auto">
            <a:xfrm>
              <a:off x="7914688" y="3854615"/>
              <a:ext cx="807026" cy="1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lvl1pPr>
                <a:defRPr sz="1400" b="1">
                  <a:solidFill>
                    <a:schemeClr val="tx2"/>
                  </a:solidFill>
                  <a:latin typeface="Arial" pitchFamily="34" charset="0"/>
                  <a:cs typeface="Arial" pitchFamily="34" charset="0"/>
                </a:defRPr>
              </a:lvl1pPr>
              <a:lvl2pPr marL="742950" indent="-285750">
                <a:defRPr sz="1400" b="1">
                  <a:solidFill>
                    <a:schemeClr val="tx2"/>
                  </a:solidFill>
                  <a:latin typeface="Arial" pitchFamily="34" charset="0"/>
                  <a:cs typeface="Arial" pitchFamily="34" charset="0"/>
                </a:defRPr>
              </a:lvl2pPr>
              <a:lvl3pPr marL="1143000" indent="-228600">
                <a:defRPr sz="1400" b="1">
                  <a:solidFill>
                    <a:schemeClr val="tx2"/>
                  </a:solidFill>
                  <a:latin typeface="Arial" pitchFamily="34" charset="0"/>
                  <a:cs typeface="Arial" pitchFamily="34" charset="0"/>
                </a:defRPr>
              </a:lvl3pPr>
              <a:lvl4pPr marL="1600200" indent="-228600">
                <a:defRPr sz="1400" b="1">
                  <a:solidFill>
                    <a:schemeClr val="tx2"/>
                  </a:solidFill>
                  <a:latin typeface="Arial" pitchFamily="34" charset="0"/>
                  <a:cs typeface="Arial" pitchFamily="34" charset="0"/>
                </a:defRPr>
              </a:lvl4pPr>
              <a:lvl5pPr marL="2057400" indent="-228600">
                <a:defRPr sz="1400"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2"/>
                  </a:solidFill>
                  <a:latin typeface="Arial" pitchFamily="34" charset="0"/>
                  <a:cs typeface="Arial" pitchFamily="34" charset="0"/>
                </a:defRPr>
              </a:lvl9p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itchFamily="34" charset="0"/>
                  <a:cs typeface="Arial" pitchFamily="34" charset="0"/>
                </a:rPr>
                <a:t>Bluetooth</a:t>
              </a:r>
              <a:r>
                <a:rPr kumimoji="0" lang="en-US" altLang="en-US" sz="1200" b="1" i="0" u="none" strike="noStrike" kern="0" cap="none" spc="0" normalizeH="0" baseline="30000" noProof="0" dirty="0">
                  <a:ln>
                    <a:noFill/>
                  </a:ln>
                  <a:solidFill>
                    <a:srgbClr val="FFFFFF"/>
                  </a:solidFill>
                  <a:effectLst/>
                  <a:uLnTx/>
                  <a:uFillTx/>
                  <a:latin typeface="Arial" pitchFamily="34" charset="0"/>
                  <a:cs typeface="Arial" pitchFamily="34" charset="0"/>
                </a:rPr>
                <a:t>®</a:t>
              </a:r>
              <a:endParaRPr kumimoji="0" lang="en-US" sz="1200" b="1"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102" name="Group 101">
              <a:extLst>
                <a:ext uri="{FF2B5EF4-FFF2-40B4-BE49-F238E27FC236}">
                  <a16:creationId xmlns:a16="http://schemas.microsoft.com/office/drawing/2014/main" id="{FA5006A0-CACE-45C9-83AD-337E25610D2C}"/>
                </a:ext>
              </a:extLst>
            </p:cNvPr>
            <p:cNvGrpSpPr/>
            <p:nvPr/>
          </p:nvGrpSpPr>
          <p:grpSpPr>
            <a:xfrm>
              <a:off x="9470915" y="3600742"/>
              <a:ext cx="1529262" cy="640080"/>
              <a:chOff x="11148708" y="4756011"/>
              <a:chExt cx="1529262" cy="640080"/>
            </a:xfrm>
          </p:grpSpPr>
          <p:pic>
            <p:nvPicPr>
              <p:cNvPr id="103" name="Picture 102">
                <a:extLst>
                  <a:ext uri="{FF2B5EF4-FFF2-40B4-BE49-F238E27FC236}">
                    <a16:creationId xmlns:a16="http://schemas.microsoft.com/office/drawing/2014/main" id="{2AB0C21C-0450-47DE-85DC-A078DB55F2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3842" y="4756011"/>
                <a:ext cx="1024128" cy="640080"/>
              </a:xfrm>
              <a:prstGeom prst="rect">
                <a:avLst/>
              </a:prstGeom>
            </p:spPr>
          </p:pic>
          <p:cxnSp>
            <p:nvCxnSpPr>
              <p:cNvPr id="104" name="Straight Connector 103">
                <a:extLst>
                  <a:ext uri="{FF2B5EF4-FFF2-40B4-BE49-F238E27FC236}">
                    <a16:creationId xmlns:a16="http://schemas.microsoft.com/office/drawing/2014/main" id="{F98BBBF2-98EE-4814-9143-DD2C6FFF3667}"/>
                  </a:ext>
                </a:extLst>
              </p:cNvPr>
              <p:cNvCxnSpPr>
                <a:cxnSpLocks/>
              </p:cNvCxnSpPr>
              <p:nvPr/>
            </p:nvCxnSpPr>
            <p:spPr bwMode="auto">
              <a:xfrm flipH="1">
                <a:off x="11148708" y="4942657"/>
                <a:ext cx="274320" cy="95726"/>
              </a:xfrm>
              <a:prstGeom prst="line">
                <a:avLst/>
              </a:prstGeom>
              <a:noFill/>
              <a:ln w="9525" cap="flat" cmpd="sng" algn="ctr">
                <a:solidFill>
                  <a:srgbClr val="000000">
                    <a:shade val="95000"/>
                    <a:satMod val="105000"/>
                  </a:srgbClr>
                </a:solidFill>
                <a:prstDash val="solid"/>
                <a:headEnd type="none" w="med" len="med"/>
                <a:tailEnd type="none" w="med" len="med"/>
              </a:ln>
              <a:effectLst/>
            </p:spPr>
          </p:cxnSp>
          <p:cxnSp>
            <p:nvCxnSpPr>
              <p:cNvPr id="105" name="Straight Connector 104">
                <a:extLst>
                  <a:ext uri="{FF2B5EF4-FFF2-40B4-BE49-F238E27FC236}">
                    <a16:creationId xmlns:a16="http://schemas.microsoft.com/office/drawing/2014/main" id="{5CA28CFC-AD54-4ED5-9E36-0C07E6E273A0}"/>
                  </a:ext>
                </a:extLst>
              </p:cNvPr>
              <p:cNvCxnSpPr>
                <a:cxnSpLocks/>
              </p:cNvCxnSpPr>
              <p:nvPr/>
            </p:nvCxnSpPr>
            <p:spPr bwMode="auto">
              <a:xfrm>
                <a:off x="11423647" y="4938891"/>
                <a:ext cx="0" cy="274320"/>
              </a:xfrm>
              <a:prstGeom prst="line">
                <a:avLst/>
              </a:prstGeom>
              <a:noFill/>
              <a:ln w="9525" cap="flat" cmpd="sng" algn="ctr">
                <a:solidFill>
                  <a:srgbClr val="000000">
                    <a:shade val="95000"/>
                    <a:satMod val="105000"/>
                  </a:srgbClr>
                </a:solidFill>
                <a:prstDash val="solid"/>
                <a:headEnd type="none" w="med" len="med"/>
                <a:tailEnd type="none" w="med" len="med"/>
              </a:ln>
              <a:effectLst/>
            </p:spPr>
          </p:cxnSp>
          <p:cxnSp>
            <p:nvCxnSpPr>
              <p:cNvPr id="106" name="Straight Connector 105">
                <a:extLst>
                  <a:ext uri="{FF2B5EF4-FFF2-40B4-BE49-F238E27FC236}">
                    <a16:creationId xmlns:a16="http://schemas.microsoft.com/office/drawing/2014/main" id="{B37DC149-C285-445C-8E3A-94BA16D7125C}"/>
                  </a:ext>
                </a:extLst>
              </p:cNvPr>
              <p:cNvCxnSpPr>
                <a:cxnSpLocks/>
              </p:cNvCxnSpPr>
              <p:nvPr/>
            </p:nvCxnSpPr>
            <p:spPr bwMode="auto">
              <a:xfrm flipH="1">
                <a:off x="11421573" y="5115104"/>
                <a:ext cx="274320" cy="95726"/>
              </a:xfrm>
              <a:prstGeom prst="line">
                <a:avLst/>
              </a:prstGeom>
              <a:noFill/>
              <a:ln w="9525" cap="flat" cmpd="sng" algn="ctr">
                <a:solidFill>
                  <a:srgbClr val="000000">
                    <a:shade val="95000"/>
                    <a:satMod val="105000"/>
                  </a:srgbClr>
                </a:solidFill>
                <a:prstDash val="solid"/>
                <a:headEnd type="none" w="med" len="med"/>
                <a:tailEnd type="none" w="med" len="med"/>
              </a:ln>
              <a:effectLst/>
            </p:spPr>
          </p:cxnSp>
        </p:grpSp>
      </p:grpSp>
      <p:sp>
        <p:nvSpPr>
          <p:cNvPr id="110" name="Rectangle 228">
            <a:extLst>
              <a:ext uri="{FF2B5EF4-FFF2-40B4-BE49-F238E27FC236}">
                <a16:creationId xmlns:a16="http://schemas.microsoft.com/office/drawing/2014/main" id="{D75692C8-CDEE-4D96-B655-27BF8E52F648}"/>
              </a:ext>
            </a:extLst>
          </p:cNvPr>
          <p:cNvSpPr>
            <a:spLocks noGrp="1" noChangeArrowheads="1"/>
          </p:cNvSpPr>
          <p:nvPr>
            <p:ph type="body" sz="quarter" idx="10"/>
          </p:nvPr>
        </p:nvSpPr>
        <p:spPr>
          <a:xfrm>
            <a:off x="291395" y="605732"/>
            <a:ext cx="11358323" cy="559704"/>
          </a:xfrm>
        </p:spPr>
        <p:txBody>
          <a:bodyPr/>
          <a:lstStyle/>
          <a:p>
            <a:r>
              <a:rPr lang="en-US" altLang="zh-CN" sz="3000" dirty="0"/>
              <a:t>Cypress’ Portfolio of Embedded Solutions</a:t>
            </a:r>
          </a:p>
        </p:txBody>
      </p:sp>
      <p:grpSp>
        <p:nvGrpSpPr>
          <p:cNvPr id="2" name="Group 1">
            <a:extLst>
              <a:ext uri="{FF2B5EF4-FFF2-40B4-BE49-F238E27FC236}">
                <a16:creationId xmlns:a16="http://schemas.microsoft.com/office/drawing/2014/main" id="{0A01CFC2-6E68-4606-ABC3-1FE96B573F39}"/>
              </a:ext>
            </a:extLst>
          </p:cNvPr>
          <p:cNvGrpSpPr/>
          <p:nvPr/>
        </p:nvGrpSpPr>
        <p:grpSpPr>
          <a:xfrm>
            <a:off x="8981163" y="413359"/>
            <a:ext cx="2797550" cy="3153587"/>
            <a:chOff x="9644577" y="1140918"/>
            <a:chExt cx="1752964" cy="2192998"/>
          </a:xfrm>
        </p:grpSpPr>
        <p:sp>
          <p:nvSpPr>
            <p:cNvPr id="107" name="Rectangle: Rounded Corners 106">
              <a:extLst>
                <a:ext uri="{FF2B5EF4-FFF2-40B4-BE49-F238E27FC236}">
                  <a16:creationId xmlns:a16="http://schemas.microsoft.com/office/drawing/2014/main" id="{89FE8159-989D-4B44-B171-C025A71BB229}"/>
                </a:ext>
              </a:extLst>
            </p:cNvPr>
            <p:cNvSpPr/>
            <p:nvPr/>
          </p:nvSpPr>
          <p:spPr bwMode="auto">
            <a:xfrm>
              <a:off x="9644577" y="1140918"/>
              <a:ext cx="1752964" cy="2192998"/>
            </a:xfrm>
            <a:prstGeom prst="roundRect">
              <a:avLst>
                <a:gd name="adj" fmla="val 4852"/>
              </a:avLst>
            </a:prstGeom>
            <a:noFill/>
            <a:ln w="9525" cap="flat" cmpd="sng" algn="ctr">
              <a:solidFill>
                <a:schemeClr val="bg1">
                  <a:lumMod val="50000"/>
                </a:schemeClr>
              </a:solidFill>
              <a:prstDash val="solid"/>
              <a:round/>
              <a:headEnd type="none" w="med" len="med"/>
              <a:tailEnd type="none" w="med" len="med"/>
            </a:ln>
            <a:effectLst/>
          </p:spPr>
          <p:txBody>
            <a:bodyPr vert="horz" wrap="square" lIns="91416" tIns="73133" rIns="91416" bIns="109699" numCol="1" rtlCol="0" anchor="t" anchorCtr="0" compatLnSpc="1">
              <a:prstTxWarp prst="textNoShape">
                <a:avLst/>
              </a:prstTxWarp>
            </a:bodyPr>
            <a:lstStyle/>
            <a:p>
              <a:pPr algn="ctr" fontAlgn="base">
                <a:lnSpc>
                  <a:spcPct val="95000"/>
                </a:lnSpc>
                <a:spcBef>
                  <a:spcPts val="500"/>
                </a:spcBef>
                <a:spcAft>
                  <a:spcPct val="0"/>
                </a:spcAft>
                <a:buClr>
                  <a:schemeClr val="tx1"/>
                </a:buClr>
              </a:pPr>
              <a:endParaRPr lang="en-US" sz="1600" dirty="0">
                <a:latin typeface="Arial" charset="0"/>
              </a:endParaRPr>
            </a:p>
          </p:txBody>
        </p:sp>
        <p:pic>
          <p:nvPicPr>
            <p:cNvPr id="111" name="Picture 110">
              <a:extLst>
                <a:ext uri="{FF2B5EF4-FFF2-40B4-BE49-F238E27FC236}">
                  <a16:creationId xmlns:a16="http://schemas.microsoft.com/office/drawing/2014/main" id="{A7E738A2-9024-4490-954D-CEC071570E6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867745" y="1372542"/>
              <a:ext cx="1300737" cy="502920"/>
            </a:xfrm>
            <a:prstGeom prst="rect">
              <a:avLst/>
            </a:prstGeom>
          </p:spPr>
        </p:pic>
        <p:pic>
          <p:nvPicPr>
            <p:cNvPr id="112" name="Picture 26" descr="PSoC Creator.jpg">
              <a:extLst>
                <a:ext uri="{FF2B5EF4-FFF2-40B4-BE49-F238E27FC236}">
                  <a16:creationId xmlns:a16="http://schemas.microsoft.com/office/drawing/2014/main" id="{F8F47797-A404-444E-B226-6750AFBAE98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1"/>
            <a:stretch/>
          </p:blipFill>
          <p:spPr bwMode="auto">
            <a:xfrm>
              <a:off x="9986857" y="2081252"/>
              <a:ext cx="1068400" cy="38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4">
              <a:extLst>
                <a:ext uri="{FF2B5EF4-FFF2-40B4-BE49-F238E27FC236}">
                  <a16:creationId xmlns:a16="http://schemas.microsoft.com/office/drawing/2014/main" id="{278F8A8B-3BF1-4BD7-8B05-2CFDB3BF5E04}"/>
                </a:ext>
              </a:extLst>
            </p:cNvPr>
            <p:cNvPicPr>
              <a:picLocks noChangeAspect="1"/>
            </p:cNvPicPr>
            <p:nvPr/>
          </p:nvPicPr>
          <p:blipFill>
            <a:blip r:embed="rId7" cstate="email">
              <a:lum bright="4000"/>
              <a:extLst>
                <a:ext uri="{28A0092B-C50C-407E-A947-70E740481C1C}">
                  <a14:useLocalDpi xmlns:a14="http://schemas.microsoft.com/office/drawing/2010/main"/>
                </a:ext>
              </a:extLst>
            </a:blip>
            <a:srcRect/>
            <a:stretch>
              <a:fillRect/>
            </a:stretch>
          </p:blipFill>
          <p:spPr bwMode="auto">
            <a:xfrm>
              <a:off x="10055027" y="2637064"/>
              <a:ext cx="932059" cy="50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40616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 Mesh Details</a:t>
            </a:r>
          </a:p>
          <a:p>
            <a:r>
              <a:rPr lang="en-US" sz="3600" b="0" dirty="0"/>
              <a:t>Subset of …</a:t>
            </a:r>
          </a:p>
          <a:p>
            <a:r>
              <a:rPr lang="en-US" sz="3600" b="0" dirty="0"/>
              <a:t>BLE_Mesh-05-Mesh-Details	2019</a:t>
            </a:r>
          </a:p>
          <a:p>
            <a:endParaRPr lang="en-US" sz="3600" i="1" dirty="0"/>
          </a:p>
        </p:txBody>
      </p:sp>
    </p:spTree>
    <p:extLst>
      <p:ext uri="{BB962C8B-B14F-4D97-AF65-F5344CB8AC3E}">
        <p14:creationId xmlns:p14="http://schemas.microsoft.com/office/powerpoint/2010/main" val="1815255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89E0D-87EA-4067-8618-82A1679E3EBE}"/>
              </a:ext>
            </a:extLst>
          </p:cNvPr>
          <p:cNvSpPr>
            <a:spLocks noGrp="1"/>
          </p:cNvSpPr>
          <p:nvPr>
            <p:ph type="body" sz="quarter" idx="10"/>
          </p:nvPr>
        </p:nvSpPr>
        <p:spPr/>
        <p:txBody>
          <a:bodyPr/>
          <a:lstStyle/>
          <a:p>
            <a:r>
              <a:rPr lang="en-US" dirty="0"/>
              <a:t>Protocol Details</a:t>
            </a:r>
          </a:p>
        </p:txBody>
      </p:sp>
      <p:sp>
        <p:nvSpPr>
          <p:cNvPr id="3" name="Text Placeholder 2">
            <a:extLst>
              <a:ext uri="{FF2B5EF4-FFF2-40B4-BE49-F238E27FC236}">
                <a16:creationId xmlns:a16="http://schemas.microsoft.com/office/drawing/2014/main" id="{4C222302-94AF-47B5-ADA2-1C468BE9125F}"/>
              </a:ext>
            </a:extLst>
          </p:cNvPr>
          <p:cNvSpPr>
            <a:spLocks noGrp="1"/>
          </p:cNvSpPr>
          <p:nvPr>
            <p:ph type="body" sz="quarter" idx="11"/>
          </p:nvPr>
        </p:nvSpPr>
        <p:spPr/>
        <p:txBody>
          <a:bodyPr/>
          <a:lstStyle/>
          <a:p>
            <a:r>
              <a:rPr lang="en-US" dirty="0"/>
              <a:t>Concepts to understand Mesh Networks</a:t>
            </a:r>
          </a:p>
          <a:p>
            <a:endParaRPr lang="en-US" dirty="0"/>
          </a:p>
        </p:txBody>
      </p:sp>
      <p:sp>
        <p:nvSpPr>
          <p:cNvPr id="4" name="Content Placeholder 3">
            <a:extLst>
              <a:ext uri="{FF2B5EF4-FFF2-40B4-BE49-F238E27FC236}">
                <a16:creationId xmlns:a16="http://schemas.microsoft.com/office/drawing/2014/main" id="{0EF2A1ED-01AE-4D3E-8616-72F48826D9C4}"/>
              </a:ext>
            </a:extLst>
          </p:cNvPr>
          <p:cNvSpPr>
            <a:spLocks noGrp="1"/>
          </p:cNvSpPr>
          <p:nvPr>
            <p:ph sz="quarter" idx="33"/>
          </p:nvPr>
        </p:nvSpPr>
        <p:spPr/>
        <p:txBody>
          <a:bodyPr/>
          <a:lstStyle/>
          <a:p>
            <a:r>
              <a:rPr lang="en-US" dirty="0"/>
              <a:t>Elements: States and Properties; State Transitions; State Binding</a:t>
            </a:r>
          </a:p>
          <a:p>
            <a:r>
              <a:rPr lang="en-US" dirty="0"/>
              <a:t>Scenes</a:t>
            </a:r>
          </a:p>
          <a:p>
            <a:r>
              <a:rPr lang="en-US" dirty="0"/>
              <a:t>Messages: Control vs Access; Ack vs </a:t>
            </a:r>
            <a:r>
              <a:rPr lang="en-US" dirty="0" err="1"/>
              <a:t>UnAck</a:t>
            </a:r>
            <a:r>
              <a:rPr lang="en-US" dirty="0"/>
              <a:t>; Get, Set, Status; Segmented vs Un</a:t>
            </a:r>
          </a:p>
          <a:p>
            <a:r>
              <a:rPr lang="en-US" dirty="0"/>
              <a:t>Addressing: Unicast; Group; Virtual</a:t>
            </a:r>
          </a:p>
          <a:p>
            <a:r>
              <a:rPr lang="en-US" dirty="0"/>
              <a:t>Publish and Subscribe</a:t>
            </a:r>
          </a:p>
          <a:p>
            <a:endParaRPr lang="en-US" dirty="0"/>
          </a:p>
        </p:txBody>
      </p:sp>
      <p:grpSp>
        <p:nvGrpSpPr>
          <p:cNvPr id="11" name="Group 10">
            <a:extLst>
              <a:ext uri="{FF2B5EF4-FFF2-40B4-BE49-F238E27FC236}">
                <a16:creationId xmlns:a16="http://schemas.microsoft.com/office/drawing/2014/main" id="{689E6AC2-26E6-4E7E-8370-2EF9F3424BB6}"/>
              </a:ext>
            </a:extLst>
          </p:cNvPr>
          <p:cNvGrpSpPr/>
          <p:nvPr/>
        </p:nvGrpSpPr>
        <p:grpSpPr>
          <a:xfrm>
            <a:off x="7197044" y="3258779"/>
            <a:ext cx="4576163" cy="3034153"/>
            <a:chOff x="7197043" y="402500"/>
            <a:chExt cx="4576163" cy="3034153"/>
          </a:xfrm>
        </p:grpSpPr>
        <p:pic>
          <p:nvPicPr>
            <p:cNvPr id="6" name="Picture 2" descr="Superb Ceiling Fan Bulb #7 Images Of Ceiling Fans With Light Bulbs">
              <a:extLst>
                <a:ext uri="{FF2B5EF4-FFF2-40B4-BE49-F238E27FC236}">
                  <a16:creationId xmlns:a16="http://schemas.microsoft.com/office/drawing/2014/main" id="{3FA569ED-4162-4089-B644-B891E1A7FE3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197043" y="832269"/>
              <a:ext cx="4576163" cy="23995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2E5FD05-12A9-4CED-A49D-EEE98DCDA28D}"/>
                </a:ext>
              </a:extLst>
            </p:cNvPr>
            <p:cNvSpPr/>
            <p:nvPr/>
          </p:nvSpPr>
          <p:spPr>
            <a:xfrm>
              <a:off x="7767737" y="2482546"/>
              <a:ext cx="1582484" cy="954107"/>
            </a:xfrm>
            <a:prstGeom prst="rect">
              <a:avLst/>
            </a:prstGeom>
            <a:noFill/>
          </p:spPr>
          <p:txBody>
            <a:bodyPr wrap="none" lIns="91440" tIns="45720" rIns="91440" bIns="45720">
              <a:spAutoFit/>
            </a:bodyPr>
            <a:lstStyle/>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Fan</a:t>
              </a:r>
            </a:p>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Element</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Rectangle 7">
              <a:extLst>
                <a:ext uri="{FF2B5EF4-FFF2-40B4-BE49-F238E27FC236}">
                  <a16:creationId xmlns:a16="http://schemas.microsoft.com/office/drawing/2014/main" id="{9B8D20D0-09F1-40A8-9FA5-516A9C42F0A4}"/>
                </a:ext>
              </a:extLst>
            </p:cNvPr>
            <p:cNvSpPr/>
            <p:nvPr/>
          </p:nvSpPr>
          <p:spPr>
            <a:xfrm>
              <a:off x="10007035" y="2482546"/>
              <a:ext cx="1582484" cy="954107"/>
            </a:xfrm>
            <a:prstGeom prst="rect">
              <a:avLst/>
            </a:prstGeom>
            <a:noFill/>
          </p:spPr>
          <p:txBody>
            <a:bodyPr wrap="none" lIns="91440" tIns="45720" rIns="91440" bIns="45720">
              <a:spAutoFit/>
            </a:bodyPr>
            <a:lstStyle/>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Light</a:t>
              </a:r>
            </a:p>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Ele</a:t>
              </a: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ment</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Rectangle 8">
              <a:extLst>
                <a:ext uri="{FF2B5EF4-FFF2-40B4-BE49-F238E27FC236}">
                  <a16:creationId xmlns:a16="http://schemas.microsoft.com/office/drawing/2014/main" id="{D98DFD40-D78A-4FF4-9890-AD4137836C6C}"/>
                </a:ext>
              </a:extLst>
            </p:cNvPr>
            <p:cNvSpPr/>
            <p:nvPr/>
          </p:nvSpPr>
          <p:spPr>
            <a:xfrm>
              <a:off x="8415895" y="402500"/>
              <a:ext cx="2382382" cy="523220"/>
            </a:xfrm>
            <a:prstGeom prst="rect">
              <a:avLst/>
            </a:prstGeom>
            <a:noFill/>
          </p:spPr>
          <p:txBody>
            <a:bodyPr wrap="none" lIns="91440" tIns="45720" rIns="91440" bIns="45720">
              <a:spAutoFit/>
            </a:bodyPr>
            <a:lstStyle/>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Fixture Node</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0" name="Picture 9">
              <a:extLst>
                <a:ext uri="{FF2B5EF4-FFF2-40B4-BE49-F238E27FC236}">
                  <a16:creationId xmlns:a16="http://schemas.microsoft.com/office/drawing/2014/main" id="{C474A5D0-7543-446C-9F59-043B32E32DB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2772237">
              <a:off x="9396711" y="2086011"/>
              <a:ext cx="385758" cy="396152"/>
            </a:xfrm>
            <a:prstGeom prst="rect">
              <a:avLst/>
            </a:prstGeom>
          </p:spPr>
        </p:pic>
      </p:grpSp>
      <p:pic>
        <p:nvPicPr>
          <p:cNvPr id="12" name="Picture 11">
            <a:extLst>
              <a:ext uri="{FF2B5EF4-FFF2-40B4-BE49-F238E27FC236}">
                <a16:creationId xmlns:a16="http://schemas.microsoft.com/office/drawing/2014/main" id="{EB52CA63-D96F-4964-932D-CB5DBE2AE4F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546581" y="4474834"/>
            <a:ext cx="3062984" cy="1883681"/>
          </a:xfrm>
          <a:prstGeom prst="rect">
            <a:avLst/>
          </a:prstGeom>
        </p:spPr>
      </p:pic>
    </p:spTree>
    <p:extLst>
      <p:ext uri="{BB962C8B-B14F-4D97-AF65-F5344CB8AC3E}">
        <p14:creationId xmlns:p14="http://schemas.microsoft.com/office/powerpoint/2010/main" val="351152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0DED80-9BF1-4E4B-892B-4E3E6BB8FD8D}"/>
              </a:ext>
            </a:extLst>
          </p:cNvPr>
          <p:cNvSpPr>
            <a:spLocks noGrp="1"/>
          </p:cNvSpPr>
          <p:nvPr>
            <p:ph type="body" sz="quarter" idx="10"/>
          </p:nvPr>
        </p:nvSpPr>
        <p:spPr/>
        <p:txBody>
          <a:bodyPr/>
          <a:lstStyle/>
          <a:p>
            <a:r>
              <a:rPr lang="en-US" dirty="0"/>
              <a:t>Models</a:t>
            </a:r>
          </a:p>
        </p:txBody>
      </p:sp>
      <p:sp>
        <p:nvSpPr>
          <p:cNvPr id="3" name="Text Placeholder 2">
            <a:extLst>
              <a:ext uri="{FF2B5EF4-FFF2-40B4-BE49-F238E27FC236}">
                <a16:creationId xmlns:a16="http://schemas.microsoft.com/office/drawing/2014/main" id="{ED8AD18B-D571-4DF6-B6AE-79F7FA90730E}"/>
              </a:ext>
            </a:extLst>
          </p:cNvPr>
          <p:cNvSpPr>
            <a:spLocks noGrp="1"/>
          </p:cNvSpPr>
          <p:nvPr>
            <p:ph type="body" sz="quarter" idx="11"/>
          </p:nvPr>
        </p:nvSpPr>
        <p:spPr/>
        <p:txBody>
          <a:bodyPr/>
          <a:lstStyle/>
          <a:p>
            <a:r>
              <a:rPr lang="en-US" dirty="0"/>
              <a:t>Define functionality of a node</a:t>
            </a:r>
          </a:p>
        </p:txBody>
      </p:sp>
      <p:sp>
        <p:nvSpPr>
          <p:cNvPr id="4" name="Content Placeholder 3">
            <a:extLst>
              <a:ext uri="{FF2B5EF4-FFF2-40B4-BE49-F238E27FC236}">
                <a16:creationId xmlns:a16="http://schemas.microsoft.com/office/drawing/2014/main" id="{AD073401-E011-48DF-8058-732545C76E4F}"/>
              </a:ext>
            </a:extLst>
          </p:cNvPr>
          <p:cNvSpPr>
            <a:spLocks noGrp="1"/>
          </p:cNvSpPr>
          <p:nvPr>
            <p:ph sz="quarter" idx="33"/>
          </p:nvPr>
        </p:nvSpPr>
        <p:spPr>
          <a:xfrm>
            <a:off x="418793" y="1882326"/>
            <a:ext cx="11358323" cy="4410605"/>
          </a:xfrm>
        </p:spPr>
        <p:txBody>
          <a:bodyPr>
            <a:normAutofit fontScale="92500"/>
          </a:bodyPr>
          <a:lstStyle/>
          <a:p>
            <a:r>
              <a:rPr lang="en-US" dirty="0"/>
              <a:t>Bring together concepts of states, transitions, bindings and messages for an element</a:t>
            </a:r>
          </a:p>
          <a:p>
            <a:r>
              <a:rPr lang="en-US" dirty="0"/>
              <a:t>Analogous to Services in regular Bluetooth</a:t>
            </a:r>
          </a:p>
          <a:p>
            <a:r>
              <a:rPr lang="en-US" dirty="0"/>
              <a:t>Three categories of Models:</a:t>
            </a:r>
          </a:p>
          <a:p>
            <a:pPr lvl="1"/>
            <a:r>
              <a:rPr lang="en-US" dirty="0"/>
              <a:t>Server</a:t>
            </a:r>
          </a:p>
          <a:p>
            <a:pPr lvl="1"/>
            <a:r>
              <a:rPr lang="en-US" dirty="0"/>
              <a:t>Client</a:t>
            </a:r>
          </a:p>
          <a:p>
            <a:pPr lvl="1"/>
            <a:r>
              <a:rPr lang="en-US" dirty="0"/>
              <a:t>Control</a:t>
            </a:r>
          </a:p>
          <a:p>
            <a:r>
              <a:rPr lang="en-US" dirty="0"/>
              <a:t>Model Categories</a:t>
            </a:r>
          </a:p>
          <a:p>
            <a:pPr lvl="1"/>
            <a:r>
              <a:rPr lang="en-US" dirty="0"/>
              <a:t>Generic: On/Off …</a:t>
            </a:r>
          </a:p>
          <a:p>
            <a:pPr lvl="1"/>
            <a:r>
              <a:rPr lang="en-US" dirty="0"/>
              <a:t>Specific: Lighting, Sensors, Time…</a:t>
            </a:r>
          </a:p>
          <a:p>
            <a:pPr lvl="1"/>
            <a:r>
              <a:rPr lang="en-US" dirty="0"/>
              <a:t>Scenes: Store a collection of states</a:t>
            </a:r>
          </a:p>
          <a:p>
            <a:pPr marL="456846" lvl="1" indent="0">
              <a:buNone/>
            </a:pPr>
            <a:r>
              <a:rPr lang="en-US" dirty="0"/>
              <a:t>All Bluetooth SIG defined models can be found in </a:t>
            </a:r>
            <a:r>
              <a:rPr lang="en-US" u="sng" dirty="0">
                <a:hlinkClick r:id="rId3"/>
              </a:rPr>
              <a:t>Mesh Model Spec</a:t>
            </a:r>
            <a:r>
              <a:rPr lang="en-US" dirty="0"/>
              <a:t>.</a:t>
            </a:r>
          </a:p>
          <a:p>
            <a:pPr lvl="1"/>
            <a:endParaRPr lang="en-US" dirty="0"/>
          </a:p>
        </p:txBody>
      </p:sp>
      <p:pic>
        <p:nvPicPr>
          <p:cNvPr id="6" name="Picture 2" descr="450x500 Electric Switch Cartoon Vector And Illustration, Black And White">
            <a:extLst>
              <a:ext uri="{FF2B5EF4-FFF2-40B4-BE49-F238E27FC236}">
                <a16:creationId xmlns:a16="http://schemas.microsoft.com/office/drawing/2014/main" id="{F9E00934-B44A-4034-810A-97B85F2BA9B4}"/>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723812" y="3695288"/>
            <a:ext cx="914400" cy="128057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Lightbulb">
            <a:extLst>
              <a:ext uri="{FF2B5EF4-FFF2-40B4-BE49-F238E27FC236}">
                <a16:creationId xmlns:a16="http://schemas.microsoft.com/office/drawing/2014/main" id="{6921820E-1950-4180-AD7E-70C2F1B6F1C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060689" y="2933288"/>
            <a:ext cx="1280572" cy="1280572"/>
          </a:xfrm>
          <a:prstGeom prst="rect">
            <a:avLst/>
          </a:prstGeom>
        </p:spPr>
      </p:pic>
    </p:spTree>
    <p:extLst>
      <p:ext uri="{BB962C8B-B14F-4D97-AF65-F5344CB8AC3E}">
        <p14:creationId xmlns:p14="http://schemas.microsoft.com/office/powerpoint/2010/main" val="2080193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56E36C-A18E-4D84-BEC5-E977C58F013D}"/>
              </a:ext>
            </a:extLst>
          </p:cNvPr>
          <p:cNvSpPr>
            <a:spLocks noGrp="1"/>
          </p:cNvSpPr>
          <p:nvPr>
            <p:ph type="body" sz="quarter" idx="10"/>
          </p:nvPr>
        </p:nvSpPr>
        <p:spPr/>
        <p:txBody>
          <a:bodyPr/>
          <a:lstStyle/>
          <a:p>
            <a:r>
              <a:rPr lang="en-US" dirty="0"/>
              <a:t>Mesh Stack Architecture</a:t>
            </a:r>
          </a:p>
        </p:txBody>
      </p:sp>
      <p:sp>
        <p:nvSpPr>
          <p:cNvPr id="3" name="Text Placeholder 2">
            <a:extLst>
              <a:ext uri="{FF2B5EF4-FFF2-40B4-BE49-F238E27FC236}">
                <a16:creationId xmlns:a16="http://schemas.microsoft.com/office/drawing/2014/main" id="{79156F96-769C-430F-B9B3-B8193554B93D}"/>
              </a:ext>
            </a:extLst>
          </p:cNvPr>
          <p:cNvSpPr>
            <a:spLocks noGrp="1"/>
          </p:cNvSpPr>
          <p:nvPr>
            <p:ph type="body" sz="quarter" idx="11"/>
          </p:nvPr>
        </p:nvSpPr>
        <p:spPr/>
        <p:txBody>
          <a:bodyPr/>
          <a:lstStyle/>
          <a:p>
            <a:r>
              <a:rPr lang="en-US" dirty="0"/>
              <a:t>Layered Stack between User Application (top) &amp; BLE Core Stack (bottom)</a:t>
            </a:r>
          </a:p>
        </p:txBody>
      </p:sp>
      <p:sp>
        <p:nvSpPr>
          <p:cNvPr id="4" name="Content Placeholder 3">
            <a:extLst>
              <a:ext uri="{FF2B5EF4-FFF2-40B4-BE49-F238E27FC236}">
                <a16:creationId xmlns:a16="http://schemas.microsoft.com/office/drawing/2014/main" id="{15BEF6EC-3249-4C96-985F-DAE893B56652}"/>
              </a:ext>
            </a:extLst>
          </p:cNvPr>
          <p:cNvSpPr>
            <a:spLocks noGrp="1"/>
          </p:cNvSpPr>
          <p:nvPr>
            <p:ph sz="quarter" idx="33"/>
          </p:nvPr>
        </p:nvSpPr>
        <p:spPr/>
        <p:txBody>
          <a:bodyPr>
            <a:normAutofit/>
          </a:bodyPr>
          <a:lstStyle/>
          <a:p>
            <a:r>
              <a:rPr lang="en-US" dirty="0"/>
              <a:t>Model Layer – Implements Behaviors, Messages, States…</a:t>
            </a:r>
          </a:p>
          <a:p>
            <a:r>
              <a:rPr lang="en-US" dirty="0"/>
              <a:t>Foundation Model Layer – Implements Models</a:t>
            </a:r>
          </a:p>
          <a:p>
            <a:r>
              <a:rPr lang="en-US" dirty="0"/>
              <a:t>Access Layer – Defines format of data and Process of Information</a:t>
            </a:r>
          </a:p>
          <a:p>
            <a:r>
              <a:rPr lang="en-US" dirty="0"/>
              <a:t>Upper Transport Layer – Encryption / Decryption &amp; Control including Friendship</a:t>
            </a:r>
          </a:p>
          <a:p>
            <a:r>
              <a:rPr lang="en-US" dirty="0"/>
              <a:t>Lower Transport Layer – Segmenting / Re-Assembling Messages</a:t>
            </a:r>
          </a:p>
          <a:p>
            <a:r>
              <a:rPr lang="en-US" dirty="0"/>
              <a:t>Network Layer – Handles Message Addressing. Relay and Proxy features re-direct passing messages at this Layer… back out the Bearer.</a:t>
            </a:r>
          </a:p>
          <a:p>
            <a:r>
              <a:rPr lang="en-US" dirty="0"/>
              <a:t>Bearer Layer – Defines Message format: Advertise, GATT….</a:t>
            </a:r>
          </a:p>
        </p:txBody>
      </p:sp>
    </p:spTree>
    <p:extLst>
      <p:ext uri="{BB962C8B-B14F-4D97-AF65-F5344CB8AC3E}">
        <p14:creationId xmlns:p14="http://schemas.microsoft.com/office/powerpoint/2010/main" val="2657210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46938B-4ECA-4C35-8CC7-56725E1E6559}"/>
              </a:ext>
            </a:extLst>
          </p:cNvPr>
          <p:cNvSpPr>
            <a:spLocks noGrp="1"/>
          </p:cNvSpPr>
          <p:nvPr>
            <p:ph type="body" sz="quarter" idx="10"/>
          </p:nvPr>
        </p:nvSpPr>
        <p:spPr/>
        <p:txBody>
          <a:bodyPr/>
          <a:lstStyle/>
          <a:p>
            <a:r>
              <a:rPr lang="en-US" dirty="0"/>
              <a:t>Security</a:t>
            </a:r>
          </a:p>
        </p:txBody>
      </p:sp>
      <p:sp>
        <p:nvSpPr>
          <p:cNvPr id="3" name="Text Placeholder 2">
            <a:extLst>
              <a:ext uri="{FF2B5EF4-FFF2-40B4-BE49-F238E27FC236}">
                <a16:creationId xmlns:a16="http://schemas.microsoft.com/office/drawing/2014/main" id="{5DCDE5DE-442A-4CF5-B4CB-261466826658}"/>
              </a:ext>
            </a:extLst>
          </p:cNvPr>
          <p:cNvSpPr>
            <a:spLocks noGrp="1"/>
          </p:cNvSpPr>
          <p:nvPr>
            <p:ph type="body" sz="quarter" idx="11"/>
          </p:nvPr>
        </p:nvSpPr>
        <p:spPr/>
        <p:txBody>
          <a:bodyPr/>
          <a:lstStyle/>
          <a:p>
            <a:r>
              <a:rPr lang="en-US" dirty="0"/>
              <a:t>Security is REQUIRED for Bluetooth Mesh Networks</a:t>
            </a:r>
          </a:p>
          <a:p>
            <a:endParaRPr lang="en-US" dirty="0"/>
          </a:p>
        </p:txBody>
      </p:sp>
      <p:sp>
        <p:nvSpPr>
          <p:cNvPr id="4" name="Content Placeholder 3">
            <a:extLst>
              <a:ext uri="{FF2B5EF4-FFF2-40B4-BE49-F238E27FC236}">
                <a16:creationId xmlns:a16="http://schemas.microsoft.com/office/drawing/2014/main" id="{B83B26AF-1E74-4776-B347-B419CA8A71FF}"/>
              </a:ext>
            </a:extLst>
          </p:cNvPr>
          <p:cNvSpPr>
            <a:spLocks noGrp="1"/>
          </p:cNvSpPr>
          <p:nvPr>
            <p:ph sz="quarter" idx="33"/>
          </p:nvPr>
        </p:nvSpPr>
        <p:spPr/>
        <p:txBody>
          <a:bodyPr/>
          <a:lstStyle/>
          <a:p>
            <a:r>
              <a:rPr lang="en-US" dirty="0"/>
              <a:t>Network, applications, and devices all have independent security that cannot be switched off. </a:t>
            </a:r>
          </a:p>
          <a:p>
            <a:r>
              <a:rPr lang="en-US" dirty="0"/>
              <a:t>Provisioning process has required security built in.</a:t>
            </a:r>
          </a:p>
          <a:p>
            <a:r>
              <a:rPr lang="en-US" dirty="0"/>
              <a:t>Mesh security protects against "replay attacks" and nodes can be removed from a network securely which prevents "trashcan attacks".</a:t>
            </a:r>
          </a:p>
          <a:p>
            <a:r>
              <a:rPr lang="en-US" dirty="0"/>
              <a:t>Security Keys: Network Key; Application Key; Device Key</a:t>
            </a:r>
          </a:p>
          <a:p>
            <a:r>
              <a:rPr lang="en-US" dirty="0"/>
              <a:t>Preventing Replay Attacks: Sequence Number; IV Index</a:t>
            </a:r>
          </a:p>
          <a:p>
            <a:r>
              <a:rPr lang="en-US" dirty="0"/>
              <a:t>Node Removal and Preventing Trashcan Attacks</a:t>
            </a:r>
          </a:p>
          <a:p>
            <a:endParaRPr lang="en-US" dirty="0"/>
          </a:p>
        </p:txBody>
      </p:sp>
    </p:spTree>
    <p:extLst>
      <p:ext uri="{BB962C8B-B14F-4D97-AF65-F5344CB8AC3E}">
        <p14:creationId xmlns:p14="http://schemas.microsoft.com/office/powerpoint/2010/main" val="2045145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 Mesh Firmware </a:t>
            </a:r>
          </a:p>
          <a:p>
            <a:r>
              <a:rPr lang="en-US" sz="3600" b="0" dirty="0"/>
              <a:t>Subset of …</a:t>
            </a:r>
          </a:p>
          <a:p>
            <a:r>
              <a:rPr lang="en-US" sz="3600" b="0" dirty="0"/>
              <a:t>BLE_Mesh-06-Mesh-Firmware 2019</a:t>
            </a:r>
          </a:p>
          <a:p>
            <a:endParaRPr lang="en-US" sz="3600" i="1" dirty="0"/>
          </a:p>
        </p:txBody>
      </p:sp>
    </p:spTree>
    <p:extLst>
      <p:ext uri="{BB962C8B-B14F-4D97-AF65-F5344CB8AC3E}">
        <p14:creationId xmlns:p14="http://schemas.microsoft.com/office/powerpoint/2010/main" val="2561355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83922-9480-4C2E-A568-C61FAF89CB69}"/>
              </a:ext>
            </a:extLst>
          </p:cNvPr>
          <p:cNvSpPr>
            <a:spLocks noGrp="1"/>
          </p:cNvSpPr>
          <p:nvPr>
            <p:ph type="body" sz="quarter" idx="10"/>
          </p:nvPr>
        </p:nvSpPr>
        <p:spPr/>
        <p:txBody>
          <a:bodyPr/>
          <a:lstStyle/>
          <a:p>
            <a:r>
              <a:rPr lang="en-US" dirty="0"/>
              <a:t>Firmware Architecture</a:t>
            </a:r>
          </a:p>
        </p:txBody>
      </p:sp>
      <p:sp>
        <p:nvSpPr>
          <p:cNvPr id="3" name="Text Placeholder 2">
            <a:extLst>
              <a:ext uri="{FF2B5EF4-FFF2-40B4-BE49-F238E27FC236}">
                <a16:creationId xmlns:a16="http://schemas.microsoft.com/office/drawing/2014/main" id="{F77D6733-B676-4C19-8975-C2B12B94AFC2}"/>
              </a:ext>
            </a:extLst>
          </p:cNvPr>
          <p:cNvSpPr>
            <a:spLocks noGrp="1"/>
          </p:cNvSpPr>
          <p:nvPr>
            <p:ph type="body" sz="quarter" idx="11"/>
          </p:nvPr>
        </p:nvSpPr>
        <p:spPr/>
        <p:txBody>
          <a:bodyPr/>
          <a:lstStyle/>
          <a:p>
            <a:r>
              <a:rPr lang="en-US" dirty="0"/>
              <a:t>Mesh and User Applications</a:t>
            </a:r>
          </a:p>
        </p:txBody>
      </p:sp>
      <p:sp>
        <p:nvSpPr>
          <p:cNvPr id="4" name="Content Placeholder 3">
            <a:extLst>
              <a:ext uri="{FF2B5EF4-FFF2-40B4-BE49-F238E27FC236}">
                <a16:creationId xmlns:a16="http://schemas.microsoft.com/office/drawing/2014/main" id="{AE58CB12-1B26-453C-9CE6-B6FEEBE5468F}"/>
              </a:ext>
            </a:extLst>
          </p:cNvPr>
          <p:cNvSpPr>
            <a:spLocks noGrp="1"/>
          </p:cNvSpPr>
          <p:nvPr>
            <p:ph sz="quarter" idx="33"/>
          </p:nvPr>
        </p:nvSpPr>
        <p:spPr>
          <a:xfrm>
            <a:off x="418793" y="1882327"/>
            <a:ext cx="11358323" cy="995292"/>
          </a:xfrm>
        </p:spPr>
        <p:txBody>
          <a:bodyPr>
            <a:normAutofit/>
          </a:bodyPr>
          <a:lstStyle/>
          <a:p>
            <a:r>
              <a:rPr lang="en-US" dirty="0"/>
              <a:t>Mesh Application files provided to interface with Mesh Networks are complete and open sourced</a:t>
            </a:r>
          </a:p>
        </p:txBody>
      </p:sp>
      <p:sp>
        <p:nvSpPr>
          <p:cNvPr id="5" name="Content Placeholder 3">
            <a:extLst>
              <a:ext uri="{FF2B5EF4-FFF2-40B4-BE49-F238E27FC236}">
                <a16:creationId xmlns:a16="http://schemas.microsoft.com/office/drawing/2014/main" id="{E9D3C7B8-EDEC-412C-A2CD-E6C0301B2FB5}"/>
              </a:ext>
            </a:extLst>
          </p:cNvPr>
          <p:cNvSpPr txBox="1">
            <a:spLocks/>
          </p:cNvSpPr>
          <p:nvPr/>
        </p:nvSpPr>
        <p:spPr>
          <a:xfrm>
            <a:off x="418789" y="2731324"/>
            <a:ext cx="5677211" cy="3793167"/>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User Application support:</a:t>
            </a:r>
          </a:p>
          <a:p>
            <a:pPr lvl="1"/>
            <a:r>
              <a:rPr lang="en-US" dirty="0"/>
              <a:t>Includes</a:t>
            </a:r>
          </a:p>
          <a:p>
            <a:pPr lvl="1"/>
            <a:r>
              <a:rPr lang="en-US" dirty="0"/>
              <a:t>Configuration Variables</a:t>
            </a:r>
          </a:p>
          <a:p>
            <a:pPr lvl="2"/>
            <a:r>
              <a:rPr lang="en-US" dirty="0"/>
              <a:t>Top Level Variables</a:t>
            </a:r>
          </a:p>
          <a:p>
            <a:pPr lvl="2"/>
            <a:r>
              <a:rPr lang="en-US" dirty="0"/>
              <a:t>Models</a:t>
            </a:r>
          </a:p>
          <a:p>
            <a:pPr lvl="2"/>
            <a:r>
              <a:rPr lang="en-US" dirty="0"/>
              <a:t>Sensors</a:t>
            </a:r>
          </a:p>
          <a:p>
            <a:pPr lvl="2"/>
            <a:r>
              <a:rPr lang="en-US" dirty="0"/>
              <a:t>Properties</a:t>
            </a:r>
          </a:p>
          <a:p>
            <a:pPr lvl="2"/>
            <a:r>
              <a:rPr lang="en-US" dirty="0"/>
              <a:t>Elements</a:t>
            </a:r>
          </a:p>
          <a:p>
            <a:pPr lvl="2"/>
            <a:r>
              <a:rPr lang="en-US" dirty="0"/>
              <a:t>Device Configuration</a:t>
            </a:r>
          </a:p>
        </p:txBody>
      </p:sp>
      <p:pic>
        <p:nvPicPr>
          <p:cNvPr id="1025" name="Picture 1">
            <a:extLst>
              <a:ext uri="{FF2B5EF4-FFF2-40B4-BE49-F238E27FC236}">
                <a16:creationId xmlns:a16="http://schemas.microsoft.com/office/drawing/2014/main" id="{44349D47-04E7-476A-A65C-D169F1FC09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13267" y="2378857"/>
            <a:ext cx="5498276" cy="386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938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83922-9480-4C2E-A568-C61FAF89CB69}"/>
              </a:ext>
            </a:extLst>
          </p:cNvPr>
          <p:cNvSpPr>
            <a:spLocks noGrp="1"/>
          </p:cNvSpPr>
          <p:nvPr>
            <p:ph type="body" sz="quarter" idx="10"/>
          </p:nvPr>
        </p:nvSpPr>
        <p:spPr/>
        <p:txBody>
          <a:bodyPr/>
          <a:lstStyle/>
          <a:p>
            <a:r>
              <a:rPr lang="en-US" dirty="0"/>
              <a:t>Firmware Architecture</a:t>
            </a:r>
          </a:p>
        </p:txBody>
      </p:sp>
      <p:sp>
        <p:nvSpPr>
          <p:cNvPr id="3" name="Text Placeholder 2">
            <a:extLst>
              <a:ext uri="{FF2B5EF4-FFF2-40B4-BE49-F238E27FC236}">
                <a16:creationId xmlns:a16="http://schemas.microsoft.com/office/drawing/2014/main" id="{F77D6733-B676-4C19-8975-C2B12B94AFC2}"/>
              </a:ext>
            </a:extLst>
          </p:cNvPr>
          <p:cNvSpPr>
            <a:spLocks noGrp="1"/>
          </p:cNvSpPr>
          <p:nvPr>
            <p:ph type="body" sz="quarter" idx="11"/>
          </p:nvPr>
        </p:nvSpPr>
        <p:spPr/>
        <p:txBody>
          <a:bodyPr/>
          <a:lstStyle/>
          <a:p>
            <a:r>
              <a:rPr lang="en-US" dirty="0"/>
              <a:t>Mesh and User Applications</a:t>
            </a:r>
          </a:p>
        </p:txBody>
      </p:sp>
      <p:sp>
        <p:nvSpPr>
          <p:cNvPr id="9" name="Content Placeholder 3">
            <a:extLst>
              <a:ext uri="{FF2B5EF4-FFF2-40B4-BE49-F238E27FC236}">
                <a16:creationId xmlns:a16="http://schemas.microsoft.com/office/drawing/2014/main" id="{08C86ABE-833C-429D-8ADE-6C1904EA51A1}"/>
              </a:ext>
            </a:extLst>
          </p:cNvPr>
          <p:cNvSpPr txBox="1">
            <a:spLocks/>
          </p:cNvSpPr>
          <p:nvPr/>
        </p:nvSpPr>
        <p:spPr>
          <a:xfrm>
            <a:off x="415858" y="1916855"/>
            <a:ext cx="11204056" cy="4143404"/>
          </a:xfrm>
          <a:prstGeom prst="rect">
            <a:avLst/>
          </a:prstGeom>
        </p:spPr>
        <p:txBody>
          <a:bodyPr vert="horz" lIns="91376" tIns="45688" rIns="91376" bIns="45688" rtlCol="0">
            <a:normAutofit fontScale="92500" lnSpcReduction="2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User Function Callbacks:</a:t>
            </a:r>
          </a:p>
          <a:p>
            <a:pPr lvl="1"/>
            <a:r>
              <a:rPr lang="en-US" dirty="0"/>
              <a:t>Application Initialization</a:t>
            </a:r>
          </a:p>
          <a:p>
            <a:pPr lvl="1"/>
            <a:r>
              <a:rPr lang="en-US" dirty="0"/>
              <a:t>Button Processing</a:t>
            </a:r>
          </a:p>
          <a:p>
            <a:pPr lvl="1"/>
            <a:r>
              <a:rPr lang="en-US" dirty="0"/>
              <a:t>GATT Connection Status</a:t>
            </a:r>
          </a:p>
          <a:p>
            <a:pPr lvl="1"/>
            <a:r>
              <a:rPr lang="en-US" dirty="0"/>
              <a:t>Attention Processing</a:t>
            </a:r>
          </a:p>
          <a:p>
            <a:pPr lvl="1"/>
            <a:r>
              <a:rPr lang="en-US" dirty="0"/>
              <a:t>Notify Period Set</a:t>
            </a:r>
          </a:p>
          <a:p>
            <a:pPr lvl="1"/>
            <a:r>
              <a:rPr lang="en-US" dirty="0"/>
              <a:t>WICED HCI Command</a:t>
            </a:r>
          </a:p>
          <a:p>
            <a:pPr lvl="1"/>
            <a:r>
              <a:rPr lang="en-US" dirty="0"/>
              <a:t>Low Power Node (LPN) Sleep</a:t>
            </a:r>
          </a:p>
          <a:p>
            <a:pPr lvl="1"/>
            <a:r>
              <a:rPr lang="en-US" dirty="0"/>
              <a:t>Factory Reset</a:t>
            </a:r>
          </a:p>
          <a:p>
            <a:r>
              <a:rPr lang="en-US" dirty="0"/>
              <a:t>Sending Messages:</a:t>
            </a:r>
          </a:p>
          <a:p>
            <a:pPr lvl="1"/>
            <a:r>
              <a:rPr lang="en-US" dirty="0"/>
              <a:t>Utilize functions</a:t>
            </a:r>
          </a:p>
          <a:p>
            <a:r>
              <a:rPr lang="en-US" dirty="0"/>
              <a:t>Notifying Mesh Model Library:</a:t>
            </a:r>
          </a:p>
          <a:p>
            <a:pPr lvl="1"/>
            <a:r>
              <a:rPr lang="en-US" dirty="0"/>
              <a:t>Notify the Mesh of local changes</a:t>
            </a:r>
          </a:p>
          <a:p>
            <a:pPr lvl="1"/>
            <a:endParaRPr lang="en-US" dirty="0"/>
          </a:p>
        </p:txBody>
      </p:sp>
    </p:spTree>
    <p:extLst>
      <p:ext uri="{BB962C8B-B14F-4D97-AF65-F5344CB8AC3E}">
        <p14:creationId xmlns:p14="http://schemas.microsoft.com/office/powerpoint/2010/main" val="1274569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BEEE4-FCE7-4C1C-9981-32A571385E0C}"/>
              </a:ext>
            </a:extLst>
          </p:cNvPr>
          <p:cNvSpPr>
            <a:spLocks noGrp="1"/>
          </p:cNvSpPr>
          <p:nvPr>
            <p:ph type="body" sz="quarter" idx="10"/>
          </p:nvPr>
        </p:nvSpPr>
        <p:spPr/>
        <p:txBody>
          <a:bodyPr/>
          <a:lstStyle/>
          <a:p>
            <a:r>
              <a:rPr lang="en-US" dirty="0"/>
              <a:t>Mesh Demo Starter Applications</a:t>
            </a:r>
          </a:p>
        </p:txBody>
      </p:sp>
      <p:sp>
        <p:nvSpPr>
          <p:cNvPr id="3" name="Text Placeholder 2">
            <a:extLst>
              <a:ext uri="{FF2B5EF4-FFF2-40B4-BE49-F238E27FC236}">
                <a16:creationId xmlns:a16="http://schemas.microsoft.com/office/drawing/2014/main" id="{1D0F3E0D-D23C-4CDD-8AA7-8F6CA875BFB3}"/>
              </a:ext>
            </a:extLst>
          </p:cNvPr>
          <p:cNvSpPr>
            <a:spLocks noGrp="1"/>
          </p:cNvSpPr>
          <p:nvPr>
            <p:ph type="body" sz="quarter" idx="11"/>
          </p:nvPr>
        </p:nvSpPr>
        <p:spPr/>
        <p:txBody>
          <a:bodyPr/>
          <a:lstStyle/>
          <a:p>
            <a:r>
              <a:rPr lang="en-US" dirty="0"/>
              <a:t>Detailed Description of Four Applications. More available on GitHub</a:t>
            </a:r>
          </a:p>
        </p:txBody>
      </p:sp>
      <p:sp>
        <p:nvSpPr>
          <p:cNvPr id="4" name="Content Placeholder 3">
            <a:extLst>
              <a:ext uri="{FF2B5EF4-FFF2-40B4-BE49-F238E27FC236}">
                <a16:creationId xmlns:a16="http://schemas.microsoft.com/office/drawing/2014/main" id="{E250B68F-DDA0-4EA3-8EA1-4549EA93E787}"/>
              </a:ext>
            </a:extLst>
          </p:cNvPr>
          <p:cNvSpPr>
            <a:spLocks noGrp="1"/>
          </p:cNvSpPr>
          <p:nvPr>
            <p:ph sz="quarter" idx="33"/>
          </p:nvPr>
        </p:nvSpPr>
        <p:spPr/>
        <p:txBody>
          <a:bodyPr/>
          <a:lstStyle/>
          <a:p>
            <a:r>
              <a:rPr lang="en-US" dirty="0"/>
              <a:t>Light Dimmable (Server)</a:t>
            </a:r>
          </a:p>
          <a:p>
            <a:r>
              <a:rPr lang="en-US" dirty="0"/>
              <a:t>On Off Switch (Client)</a:t>
            </a:r>
          </a:p>
          <a:p>
            <a:r>
              <a:rPr lang="en-US" dirty="0"/>
              <a:t>Dimmer (Client)</a:t>
            </a:r>
          </a:p>
          <a:p>
            <a:r>
              <a:rPr lang="en-US" dirty="0"/>
              <a:t>Sensor Temperature (Server)</a:t>
            </a:r>
          </a:p>
          <a:p>
            <a:endParaRPr lang="en-US" dirty="0"/>
          </a:p>
        </p:txBody>
      </p:sp>
    </p:spTree>
    <p:extLst>
      <p:ext uri="{BB962C8B-B14F-4D97-AF65-F5344CB8AC3E}">
        <p14:creationId xmlns:p14="http://schemas.microsoft.com/office/powerpoint/2010/main" val="397325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 Demos</a:t>
            </a:r>
          </a:p>
          <a:p>
            <a:endParaRPr lang="en-US" sz="3600" b="0" dirty="0"/>
          </a:p>
          <a:p>
            <a:r>
              <a:rPr lang="en-US" sz="3600" b="0" dirty="0"/>
              <a:t>	2019</a:t>
            </a:r>
          </a:p>
          <a:p>
            <a:endParaRPr lang="en-US" sz="3600" i="1" dirty="0"/>
          </a:p>
        </p:txBody>
      </p:sp>
    </p:spTree>
    <p:extLst>
      <p:ext uri="{BB962C8B-B14F-4D97-AF65-F5344CB8AC3E}">
        <p14:creationId xmlns:p14="http://schemas.microsoft.com/office/powerpoint/2010/main" val="3028061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416838" y="534732"/>
            <a:ext cx="11358323" cy="559704"/>
          </a:xfrm>
          <a:prstGeom prst="rect">
            <a:avLst/>
          </a:prstGeom>
        </p:spPr>
        <p:txBody>
          <a:bodyPr/>
          <a:lstStyle/>
          <a:p>
            <a:r>
              <a:rPr lang="fr-FR" sz="3000" dirty="0"/>
              <a:t>The Evolution of </a:t>
            </a:r>
            <a:r>
              <a:rPr lang="fr-FR" sz="3000" dirty="0" err="1"/>
              <a:t>ModusToolbox</a:t>
            </a:r>
            <a:endParaRPr lang="en-US" sz="3000" dirty="0"/>
          </a:p>
        </p:txBody>
      </p:sp>
      <p:pic>
        <p:nvPicPr>
          <p:cNvPr id="4" name="Picture 3">
            <a:extLst>
              <a:ext uri="{FF2B5EF4-FFF2-40B4-BE49-F238E27FC236}">
                <a16:creationId xmlns:a16="http://schemas.microsoft.com/office/drawing/2014/main" id="{51CC4111-F1EC-4C30-AE5D-C73227A69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361" y="2361370"/>
            <a:ext cx="2558294" cy="2792612"/>
          </a:xfrm>
          <a:prstGeom prst="rect">
            <a:avLst/>
          </a:prstGeom>
        </p:spPr>
      </p:pic>
      <p:sp>
        <p:nvSpPr>
          <p:cNvPr id="6" name="TextBox 5">
            <a:extLst>
              <a:ext uri="{FF2B5EF4-FFF2-40B4-BE49-F238E27FC236}">
                <a16:creationId xmlns:a16="http://schemas.microsoft.com/office/drawing/2014/main" id="{4A84BCA6-21F9-4D9E-98AE-4F430E0070F7}"/>
              </a:ext>
            </a:extLst>
          </p:cNvPr>
          <p:cNvSpPr txBox="1"/>
          <p:nvPr/>
        </p:nvSpPr>
        <p:spPr bwMode="auto">
          <a:xfrm>
            <a:off x="8683949" y="2556678"/>
            <a:ext cx="3215688" cy="2508318"/>
          </a:xfrm>
          <a:prstGeom prst="rect">
            <a:avLst/>
          </a:prstGeom>
          <a:solidFill>
            <a:srgbClr val="FFFFFF">
              <a:lumMod val="85000"/>
            </a:srgbClr>
          </a:solidFill>
          <a:ln w="9525">
            <a:noFill/>
            <a:miter lim="800000"/>
            <a:headEnd/>
            <a:tailEnd/>
          </a:ln>
        </p:spPr>
        <p:txBody>
          <a:bodyPr vert="horz" wrap="square" lIns="91440" tIns="45690" rIns="91440" bIns="45690" numCol="1" rtlCol="0" anchor="t" anchorCtr="0" compatLnSpc="1">
            <a:prstTxWarp prst="textNoShape">
              <a:avLst/>
            </a:prstTxWarp>
            <a:spAutoFit/>
          </a:bodyPr>
          <a:lstStyle/>
          <a:p>
            <a:pPr marL="458788" marR="0" lvl="0" indent="-11588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Single, Coherent &amp; Familiar Design Experience</a:t>
            </a:r>
          </a:p>
          <a:p>
            <a:pPr marL="458788" marR="0" lvl="0" indent="-1158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Peripheral Driver Library &amp; Board Support Packages included</a:t>
            </a:r>
          </a:p>
          <a:p>
            <a:pPr marL="458788" marR="0" lvl="0" indent="-115888"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Eclipse IDE</a:t>
            </a:r>
          </a:p>
          <a:p>
            <a:pPr marL="458788" marR="0" lvl="0" indent="-1158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Advanced multi-radio </a:t>
            </a:r>
            <a:br>
              <a:rPr kumimoji="0" lang="en-US" sz="1600" b="0" i="0" u="none" strike="noStrike" kern="0" cap="none" spc="0" normalizeH="0" baseline="0" noProof="0" dirty="0">
                <a:ln>
                  <a:noFill/>
                </a:ln>
                <a:solidFill>
                  <a:srgbClr val="000000"/>
                </a:solidFill>
                <a:effectLst/>
                <a:uLnTx/>
                <a:uFillTx/>
                <a:cs typeface="Arial" panose="020B0604020202020204" pitchFamily="34" charset="0"/>
              </a:rPr>
            </a:br>
            <a:r>
              <a:rPr kumimoji="0" lang="en-US" sz="1600" b="0" i="0" u="none" strike="noStrike" kern="0" cap="none" spc="0" normalizeH="0" baseline="0" noProof="0" dirty="0">
                <a:ln>
                  <a:noFill/>
                </a:ln>
                <a:solidFill>
                  <a:srgbClr val="000000"/>
                </a:solidFill>
                <a:effectLst/>
                <a:uLnTx/>
                <a:uFillTx/>
                <a:cs typeface="Arial" panose="020B0604020202020204" pitchFamily="34" charset="0"/>
              </a:rPr>
              <a:t>co-existence algorithms</a:t>
            </a:r>
          </a:p>
          <a:p>
            <a:pPr marL="458788" marR="0" lvl="0" indent="-1158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cs typeface="Arial" panose="020B0604020202020204" pitchFamily="34" charset="0"/>
              </a:rPr>
              <a:t>Cypress SDK</a:t>
            </a:r>
          </a:p>
        </p:txBody>
      </p:sp>
      <p:pic>
        <p:nvPicPr>
          <p:cNvPr id="5" name="Picture 4">
            <a:extLst>
              <a:ext uri="{FF2B5EF4-FFF2-40B4-BE49-F238E27FC236}">
                <a16:creationId xmlns:a16="http://schemas.microsoft.com/office/drawing/2014/main" id="{E8A7BC89-B430-4D28-8967-28815ED9B5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8278" y="3543970"/>
            <a:ext cx="885318" cy="624687"/>
          </a:xfrm>
          <a:prstGeom prst="rect">
            <a:avLst/>
          </a:prstGeom>
        </p:spPr>
      </p:pic>
      <p:grpSp>
        <p:nvGrpSpPr>
          <p:cNvPr id="8" name="Group 7">
            <a:extLst>
              <a:ext uri="{FF2B5EF4-FFF2-40B4-BE49-F238E27FC236}">
                <a16:creationId xmlns:a16="http://schemas.microsoft.com/office/drawing/2014/main" id="{B397C727-6613-4D04-AD08-3F3F9C11D927}"/>
              </a:ext>
            </a:extLst>
          </p:cNvPr>
          <p:cNvGrpSpPr/>
          <p:nvPr/>
        </p:nvGrpSpPr>
        <p:grpSpPr>
          <a:xfrm>
            <a:off x="3540940" y="1359305"/>
            <a:ext cx="2007868" cy="1934190"/>
            <a:chOff x="758437" y="76"/>
            <a:chExt cx="2007868" cy="1934190"/>
          </a:xfrm>
        </p:grpSpPr>
        <p:sp>
          <p:nvSpPr>
            <p:cNvPr id="9" name="Oval 8">
              <a:extLst>
                <a:ext uri="{FF2B5EF4-FFF2-40B4-BE49-F238E27FC236}">
                  <a16:creationId xmlns:a16="http://schemas.microsoft.com/office/drawing/2014/main" id="{3378B828-1F52-4DC0-ABE7-D93857B58E16}"/>
                </a:ext>
              </a:extLst>
            </p:cNvPr>
            <p:cNvSpPr/>
            <p:nvPr/>
          </p:nvSpPr>
          <p:spPr>
            <a:xfrm>
              <a:off x="758437" y="76"/>
              <a:ext cx="2007868" cy="1934190"/>
            </a:xfrm>
            <a:prstGeom prst="ellipse">
              <a:avLst/>
            </a:prstGeom>
            <a:solidFill>
              <a:srgbClr val="4675BA">
                <a:hueOff val="0"/>
                <a:satOff val="0"/>
                <a:lumOff val="0"/>
                <a:alphaOff val="0"/>
              </a:srgbClr>
            </a:solidFill>
            <a:ln w="25400" cap="flat" cmpd="sng" algn="ctr">
              <a:solidFill>
                <a:srgbClr val="FFFFFF">
                  <a:hueOff val="0"/>
                  <a:satOff val="0"/>
                  <a:lumOff val="0"/>
                  <a:alphaOff val="0"/>
                </a:srgbClr>
              </a:solidFill>
              <a:prstDash val="solid"/>
            </a:ln>
            <a:effectLst/>
          </p:spPr>
        </p:sp>
        <p:sp>
          <p:nvSpPr>
            <p:cNvPr id="10" name="Oval 4">
              <a:extLst>
                <a:ext uri="{FF2B5EF4-FFF2-40B4-BE49-F238E27FC236}">
                  <a16:creationId xmlns:a16="http://schemas.microsoft.com/office/drawing/2014/main" id="{C4114560-5434-44FE-8B00-ADFCD681468B}"/>
                </a:ext>
              </a:extLst>
            </p:cNvPr>
            <p:cNvSpPr txBox="1"/>
            <p:nvPr/>
          </p:nvSpPr>
          <p:spPr>
            <a:xfrm>
              <a:off x="1052482" y="283332"/>
              <a:ext cx="1419778" cy="1367678"/>
            </a:xfrm>
            <a:prstGeom prst="rect">
              <a:avLst/>
            </a:prstGeom>
            <a:noFill/>
            <a:ln>
              <a:noFill/>
            </a:ln>
            <a:effectLst/>
          </p:spPr>
          <p:txBody>
            <a:bodyPr spcFirstLastPara="0" vert="horz" wrap="square" lIns="30480" tIns="30480" rIns="30480" bIns="3048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PSoC MCUs</a:t>
              </a:r>
            </a:p>
          </p:txBody>
        </p:sp>
      </p:grpSp>
      <p:grpSp>
        <p:nvGrpSpPr>
          <p:cNvPr id="11" name="Group 10">
            <a:extLst>
              <a:ext uri="{FF2B5EF4-FFF2-40B4-BE49-F238E27FC236}">
                <a16:creationId xmlns:a16="http://schemas.microsoft.com/office/drawing/2014/main" id="{E4BA99D9-4EE4-423A-A73B-7A2AE29782D1}"/>
              </a:ext>
            </a:extLst>
          </p:cNvPr>
          <p:cNvGrpSpPr/>
          <p:nvPr/>
        </p:nvGrpSpPr>
        <p:grpSpPr>
          <a:xfrm>
            <a:off x="5250153" y="3419698"/>
            <a:ext cx="597311" cy="782278"/>
            <a:chOff x="3390253" y="2437883"/>
            <a:chExt cx="289508" cy="442797"/>
          </a:xfrm>
          <a:solidFill>
            <a:srgbClr val="00B050"/>
          </a:solidFill>
        </p:grpSpPr>
        <p:sp>
          <p:nvSpPr>
            <p:cNvPr id="12" name="Arrow: Right 11">
              <a:extLst>
                <a:ext uri="{FF2B5EF4-FFF2-40B4-BE49-F238E27FC236}">
                  <a16:creationId xmlns:a16="http://schemas.microsoft.com/office/drawing/2014/main" id="{E5A0BB52-7C1C-47CD-AB58-087BE3C06869}"/>
                </a:ext>
              </a:extLst>
            </p:cNvPr>
            <p:cNvSpPr/>
            <p:nvPr/>
          </p:nvSpPr>
          <p:spPr>
            <a:xfrm rot="21546252">
              <a:off x="3390253" y="2437883"/>
              <a:ext cx="289508" cy="442797"/>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Right 4">
              <a:extLst>
                <a:ext uri="{FF2B5EF4-FFF2-40B4-BE49-F238E27FC236}">
                  <a16:creationId xmlns:a16="http://schemas.microsoft.com/office/drawing/2014/main" id="{46ACEEAA-D367-4D8B-A864-1BF301CCC899}"/>
                </a:ext>
              </a:extLst>
            </p:cNvPr>
            <p:cNvSpPr txBox="1"/>
            <p:nvPr/>
          </p:nvSpPr>
          <p:spPr>
            <a:xfrm rot="21546252">
              <a:off x="3390258" y="2527121"/>
              <a:ext cx="202656" cy="26567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pic>
        <p:nvPicPr>
          <p:cNvPr id="7" name="Picture 6">
            <a:extLst>
              <a:ext uri="{FF2B5EF4-FFF2-40B4-BE49-F238E27FC236}">
                <a16:creationId xmlns:a16="http://schemas.microsoft.com/office/drawing/2014/main" id="{BBEF10A3-EDD4-4540-A539-96394D3F45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42807" y="4288086"/>
            <a:ext cx="2706065" cy="2171525"/>
          </a:xfrm>
          <a:prstGeom prst="rect">
            <a:avLst/>
          </a:prstGeom>
        </p:spPr>
      </p:pic>
      <p:sp>
        <p:nvSpPr>
          <p:cNvPr id="23" name="TextBox 22">
            <a:extLst>
              <a:ext uri="{FF2B5EF4-FFF2-40B4-BE49-F238E27FC236}">
                <a16:creationId xmlns:a16="http://schemas.microsoft.com/office/drawing/2014/main" id="{9AA1CD31-9390-4C9F-9D0A-C2A1E1C44061}"/>
              </a:ext>
            </a:extLst>
          </p:cNvPr>
          <p:cNvSpPr txBox="1"/>
          <p:nvPr/>
        </p:nvSpPr>
        <p:spPr bwMode="auto">
          <a:xfrm>
            <a:off x="414392" y="1603155"/>
            <a:ext cx="2844268" cy="1446489"/>
          </a:xfrm>
          <a:prstGeom prst="rect">
            <a:avLst/>
          </a:prstGeom>
          <a:solidFill>
            <a:schemeClr val="bg1">
              <a:lumMod val="85000"/>
            </a:schemeClr>
          </a:solidFill>
          <a:ln w="9525">
            <a:noFill/>
            <a:miter lim="800000"/>
            <a:headEnd/>
            <a:tailEnd/>
          </a:ln>
        </p:spPr>
        <p:txBody>
          <a:bodyPr vert="horz" wrap="square" lIns="91440" tIns="45690" rIns="91440" bIns="45690" numCol="1" rtlCol="0" anchor="t" anchorCtr="0" compatLnSpc="1">
            <a:prstTxWarp prst="textNoShape">
              <a:avLst/>
            </a:prstTxWarp>
            <a:spAutoFit/>
          </a:bodyPr>
          <a:lstStyle/>
          <a:p>
            <a:pPr marL="115888" indent="-115888">
              <a:buFont typeface="Arial" panose="020B0604020202020204" pitchFamily="34" charset="0"/>
              <a:buChar char="•"/>
            </a:pPr>
            <a:r>
              <a:rPr lang="en-US" sz="1600" dirty="0">
                <a:latin typeface="Arial" panose="020B0604020202020204" pitchFamily="34" charset="0"/>
                <a:cs typeface="Arial" panose="020B0604020202020204" pitchFamily="34" charset="0"/>
              </a:rPr>
              <a:t>PSoC6: Arm Cortex-M4 &amp;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Cortex-M0+</a:t>
            </a:r>
          </a:p>
          <a:p>
            <a:pPr marL="115888" indent="-115888">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Peripheral Driver Library </a:t>
            </a:r>
          </a:p>
          <a:p>
            <a:pPr marL="115888" indent="-115888">
              <a:buFont typeface="Arial" panose="020B0604020202020204" pitchFamily="34" charset="0"/>
              <a:buChar char="•"/>
            </a:pPr>
            <a:r>
              <a:rPr lang="en-US" sz="1600" dirty="0">
                <a:latin typeface="Arial" panose="020B0604020202020204" pitchFamily="34" charset="0"/>
                <a:cs typeface="Arial" panose="020B0604020202020204" pitchFamily="34" charset="0"/>
              </a:rPr>
              <a:t>Integrated Security for</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the IoT</a:t>
            </a:r>
          </a:p>
        </p:txBody>
      </p:sp>
      <p:sp>
        <p:nvSpPr>
          <p:cNvPr id="24" name="TextBox 23">
            <a:extLst>
              <a:ext uri="{FF2B5EF4-FFF2-40B4-BE49-F238E27FC236}">
                <a16:creationId xmlns:a16="http://schemas.microsoft.com/office/drawing/2014/main" id="{54D61319-C91C-476E-8DCC-2546DDC06681}"/>
              </a:ext>
            </a:extLst>
          </p:cNvPr>
          <p:cNvSpPr txBox="1"/>
          <p:nvPr/>
        </p:nvSpPr>
        <p:spPr bwMode="auto">
          <a:xfrm>
            <a:off x="414393" y="4509450"/>
            <a:ext cx="2844267" cy="1569600"/>
          </a:xfrm>
          <a:prstGeom prst="rect">
            <a:avLst/>
          </a:prstGeom>
          <a:solidFill>
            <a:schemeClr val="bg1">
              <a:lumMod val="85000"/>
            </a:schemeClr>
          </a:solidFill>
          <a:ln w="9525">
            <a:noFill/>
            <a:miter lim="800000"/>
            <a:headEnd/>
            <a:tailEnd/>
          </a:ln>
        </p:spPr>
        <p:txBody>
          <a:bodyPr vert="horz" wrap="square" lIns="91440" tIns="45690" rIns="91440" bIns="45690" numCol="1" rtlCol="0" anchor="t" anchorCtr="0" compatLnSpc="1">
            <a:prstTxWarp prst="textNoShape">
              <a:avLst/>
            </a:prstTxWarp>
            <a:spAutoFit/>
          </a:bodyPr>
          <a:lstStyle/>
          <a:p>
            <a:pPr marL="115888" indent="-115888">
              <a:buFont typeface="Arial" panose="020B0604020202020204" pitchFamily="34" charset="0"/>
              <a:buChar char="•"/>
            </a:pPr>
            <a:r>
              <a:rPr lang="en-US" sz="1600" dirty="0">
                <a:latin typeface="Arial" panose="020B0604020202020204" pitchFamily="34" charset="0"/>
                <a:cs typeface="Arial" panose="020B0604020202020204" pitchFamily="34" charset="0"/>
              </a:rPr>
              <a:t>Wi-Fi and Bluetooth APIs &amp;</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Drivers</a:t>
            </a:r>
          </a:p>
          <a:p>
            <a:pPr marL="115888" indent="-115888">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Simple Cloud Connectivity</a:t>
            </a:r>
          </a:p>
          <a:p>
            <a:pPr marL="115888" indent="-115888">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Eclipse IDE</a:t>
            </a:r>
          </a:p>
          <a:p>
            <a:pPr marL="115888" indent="-115888">
              <a:buFont typeface="Arial" panose="020B0604020202020204" pitchFamily="34" charset="0"/>
              <a:buChar char="•"/>
            </a:pPr>
            <a:r>
              <a:rPr lang="en-US" sz="1600" dirty="0">
                <a:latin typeface="Arial" panose="020B0604020202020204" pitchFamily="34" charset="0"/>
                <a:cs typeface="Arial" panose="020B0604020202020204" pitchFamily="34" charset="0"/>
              </a:rPr>
              <a:t>Advanced Co-existence </a:t>
            </a:r>
          </a:p>
        </p:txBody>
      </p:sp>
    </p:spTree>
    <p:extLst>
      <p:ext uri="{BB962C8B-B14F-4D97-AF65-F5344CB8AC3E}">
        <p14:creationId xmlns:p14="http://schemas.microsoft.com/office/powerpoint/2010/main" val="389453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BEEE4-FCE7-4C1C-9981-32A571385E0C}"/>
              </a:ext>
            </a:extLst>
          </p:cNvPr>
          <p:cNvSpPr>
            <a:spLocks noGrp="1"/>
          </p:cNvSpPr>
          <p:nvPr>
            <p:ph type="body" sz="quarter" idx="10"/>
          </p:nvPr>
        </p:nvSpPr>
        <p:spPr/>
        <p:txBody>
          <a:bodyPr/>
          <a:lstStyle/>
          <a:p>
            <a:r>
              <a:rPr lang="en-US" dirty="0"/>
              <a:t>BLE-Mesh – Demos</a:t>
            </a:r>
          </a:p>
        </p:txBody>
      </p:sp>
      <p:sp>
        <p:nvSpPr>
          <p:cNvPr id="3" name="Text Placeholder 2">
            <a:extLst>
              <a:ext uri="{FF2B5EF4-FFF2-40B4-BE49-F238E27FC236}">
                <a16:creationId xmlns:a16="http://schemas.microsoft.com/office/drawing/2014/main" id="{1D0F3E0D-D23C-4CDD-8AA7-8F6CA875BFB3}"/>
              </a:ext>
            </a:extLst>
          </p:cNvPr>
          <p:cNvSpPr>
            <a:spLocks noGrp="1"/>
          </p:cNvSpPr>
          <p:nvPr>
            <p:ph type="body" sz="quarter" idx="11"/>
          </p:nvPr>
        </p:nvSpPr>
        <p:spPr/>
        <p:txBody>
          <a:bodyPr/>
          <a:lstStyle/>
          <a:p>
            <a:r>
              <a:rPr lang="en-US" dirty="0"/>
              <a:t>The following Mesh Examples Demonstrate Cypress Tools</a:t>
            </a:r>
          </a:p>
        </p:txBody>
      </p:sp>
      <p:sp>
        <p:nvSpPr>
          <p:cNvPr id="4" name="Content Placeholder 3">
            <a:extLst>
              <a:ext uri="{FF2B5EF4-FFF2-40B4-BE49-F238E27FC236}">
                <a16:creationId xmlns:a16="http://schemas.microsoft.com/office/drawing/2014/main" id="{E250B68F-DDA0-4EA3-8EA1-4549EA93E787}"/>
              </a:ext>
            </a:extLst>
          </p:cNvPr>
          <p:cNvSpPr>
            <a:spLocks noGrp="1"/>
          </p:cNvSpPr>
          <p:nvPr>
            <p:ph sz="quarter" idx="33"/>
          </p:nvPr>
        </p:nvSpPr>
        <p:spPr/>
        <p:txBody>
          <a:bodyPr/>
          <a:lstStyle/>
          <a:p>
            <a:r>
              <a:rPr lang="en-US" dirty="0"/>
              <a:t>Light Dimmable (Server)</a:t>
            </a:r>
          </a:p>
          <a:p>
            <a:r>
              <a:rPr lang="en-US" dirty="0"/>
              <a:t>On Off Switch (Client)</a:t>
            </a:r>
          </a:p>
          <a:p>
            <a:r>
              <a:rPr lang="en-US" dirty="0"/>
              <a:t>Dimmer (Client)</a:t>
            </a:r>
          </a:p>
          <a:p>
            <a:r>
              <a:rPr lang="en-US" dirty="0"/>
              <a:t>Sensor Temperature (Server)</a:t>
            </a:r>
          </a:p>
          <a:p>
            <a:endParaRPr lang="en-US" dirty="0"/>
          </a:p>
        </p:txBody>
      </p:sp>
    </p:spTree>
    <p:extLst>
      <p:ext uri="{BB962C8B-B14F-4D97-AF65-F5344CB8AC3E}">
        <p14:creationId xmlns:p14="http://schemas.microsoft.com/office/powerpoint/2010/main" val="458175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5E06A-9550-4C2B-AE5D-95C9F095C676}"/>
              </a:ext>
            </a:extLst>
          </p:cNvPr>
          <p:cNvSpPr>
            <a:spLocks noGrp="1"/>
          </p:cNvSpPr>
          <p:nvPr>
            <p:ph type="body" sz="quarter" idx="10"/>
          </p:nvPr>
        </p:nvSpPr>
        <p:spPr/>
        <p:txBody>
          <a:bodyPr/>
          <a:lstStyle/>
          <a:p>
            <a:r>
              <a:rPr lang="en-US" dirty="0">
                <a:solidFill>
                  <a:srgbClr val="FF0000"/>
                </a:solidFill>
                <a:highlight>
                  <a:srgbClr val="FFFF00"/>
                </a:highlight>
              </a:rPr>
              <a:t>Note to Presenter running the Demos</a:t>
            </a:r>
          </a:p>
        </p:txBody>
      </p:sp>
      <p:sp>
        <p:nvSpPr>
          <p:cNvPr id="3" name="Content Placeholder 2">
            <a:extLst>
              <a:ext uri="{FF2B5EF4-FFF2-40B4-BE49-F238E27FC236}">
                <a16:creationId xmlns:a16="http://schemas.microsoft.com/office/drawing/2014/main" id="{AB912851-3A42-459B-A30F-F63DA9FC7C6B}"/>
              </a:ext>
            </a:extLst>
          </p:cNvPr>
          <p:cNvSpPr>
            <a:spLocks noGrp="1"/>
          </p:cNvSpPr>
          <p:nvPr>
            <p:ph sz="quarter" idx="33"/>
          </p:nvPr>
        </p:nvSpPr>
        <p:spPr/>
        <p:txBody>
          <a:bodyPr/>
          <a:lstStyle/>
          <a:p>
            <a:r>
              <a:rPr lang="en-US" dirty="0"/>
              <a:t>Switch presentation screen to show the software tools being used:</a:t>
            </a:r>
          </a:p>
          <a:p>
            <a:pPr lvl="1"/>
            <a:r>
              <a:rPr lang="en-US" dirty="0" err="1"/>
              <a:t>ModusToolbox</a:t>
            </a:r>
            <a:endParaRPr lang="en-US" dirty="0"/>
          </a:p>
          <a:p>
            <a:pPr lvl="1"/>
            <a:r>
              <a:rPr lang="en-US" dirty="0"/>
              <a:t>Console program </a:t>
            </a:r>
            <a:r>
              <a:rPr lang="en-US" dirty="0" err="1"/>
              <a:t>TeraTerm</a:t>
            </a:r>
            <a:r>
              <a:rPr lang="en-US" dirty="0"/>
              <a:t> or Putty</a:t>
            </a:r>
          </a:p>
          <a:p>
            <a:pPr lvl="1"/>
            <a:r>
              <a:rPr lang="en-US" dirty="0"/>
              <a:t>Smartphone Ap using a tool such as </a:t>
            </a:r>
            <a:r>
              <a:rPr lang="en-US" dirty="0" err="1"/>
              <a:t>AirDroid</a:t>
            </a:r>
            <a:endParaRPr lang="en-US" dirty="0"/>
          </a:p>
        </p:txBody>
      </p:sp>
      <p:sp>
        <p:nvSpPr>
          <p:cNvPr id="4" name="Rectangle 3">
            <a:extLst>
              <a:ext uri="{FF2B5EF4-FFF2-40B4-BE49-F238E27FC236}">
                <a16:creationId xmlns:a16="http://schemas.microsoft.com/office/drawing/2014/main" id="{C67ACC03-C057-4D42-9A14-DB50D4300DCD}"/>
              </a:ext>
            </a:extLst>
          </p:cNvPr>
          <p:cNvSpPr/>
          <p:nvPr/>
        </p:nvSpPr>
        <p:spPr>
          <a:xfrm rot="20456464">
            <a:off x="1252813" y="3286934"/>
            <a:ext cx="10110460" cy="923330"/>
          </a:xfrm>
          <a:prstGeom prst="rect">
            <a:avLst/>
          </a:prstGeom>
          <a:noFill/>
        </p:spPr>
        <p:txBody>
          <a:bodyPr wrap="none" lIns="91440" tIns="45720" rIns="91440" bIns="45720">
            <a:spAutoFit/>
          </a:bodyPr>
          <a:lstStyle/>
          <a:p>
            <a:pPr algn="ctr"/>
            <a:r>
              <a:rPr lang="en-US" sz="5400" b="1" cap="none" spc="0" dirty="0">
                <a:ln w="12700" cmpd="sng">
                  <a:solidFill>
                    <a:srgbClr val="FF0000"/>
                  </a:solidFill>
                  <a:prstDash val="solid"/>
                </a:ln>
                <a:gradFill>
                  <a:gsLst>
                    <a:gs pos="0">
                      <a:srgbClr val="FF0000"/>
                    </a:gs>
                    <a:gs pos="4000">
                      <a:srgbClr val="C00000"/>
                    </a:gs>
                    <a:gs pos="87000">
                      <a:schemeClr val="accent4">
                        <a:lumMod val="20000"/>
                        <a:lumOff val="80000"/>
                      </a:schemeClr>
                    </a:gs>
                  </a:gsLst>
                  <a:lin ang="5400000"/>
                </a:gradFill>
                <a:effectLst/>
              </a:rPr>
              <a:t>Switch to show software tools</a:t>
            </a:r>
          </a:p>
        </p:txBody>
      </p:sp>
    </p:spTree>
    <p:extLst>
      <p:ext uri="{BB962C8B-B14F-4D97-AF65-F5344CB8AC3E}">
        <p14:creationId xmlns:p14="http://schemas.microsoft.com/office/powerpoint/2010/main" val="3968494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8353-DA29-4262-BEF7-E126F241D3FA}"/>
              </a:ext>
            </a:extLst>
          </p:cNvPr>
          <p:cNvSpPr>
            <a:spLocks noGrp="1"/>
          </p:cNvSpPr>
          <p:nvPr>
            <p:ph type="body" sz="quarter" idx="10"/>
          </p:nvPr>
        </p:nvSpPr>
        <p:spPr/>
        <p:txBody>
          <a:bodyPr/>
          <a:lstStyle/>
          <a:p>
            <a:r>
              <a:rPr lang="en-US" dirty="0"/>
              <a:t>Exercises: Lights, Network, Action</a:t>
            </a:r>
          </a:p>
        </p:txBody>
      </p:sp>
      <p:sp>
        <p:nvSpPr>
          <p:cNvPr id="3" name="Text Placeholder 2">
            <a:extLst>
              <a:ext uri="{FF2B5EF4-FFF2-40B4-BE49-F238E27FC236}">
                <a16:creationId xmlns:a16="http://schemas.microsoft.com/office/drawing/2014/main" id="{1C4A1E39-B5C4-4357-9A49-5EC5F88D13FB}"/>
              </a:ext>
            </a:extLst>
          </p:cNvPr>
          <p:cNvSpPr>
            <a:spLocks noGrp="1"/>
          </p:cNvSpPr>
          <p:nvPr>
            <p:ph type="body" sz="quarter" idx="11"/>
          </p:nvPr>
        </p:nvSpPr>
        <p:spPr/>
        <p:txBody>
          <a:bodyPr/>
          <a:lstStyle/>
          <a:p>
            <a:r>
              <a:rPr lang="en-US" dirty="0"/>
              <a:t>Program, Provision, Configure and Group using CYBT-213043-Mesh kit</a:t>
            </a:r>
          </a:p>
        </p:txBody>
      </p:sp>
      <p:sp>
        <p:nvSpPr>
          <p:cNvPr id="4" name="Content Placeholder 3">
            <a:extLst>
              <a:ext uri="{FF2B5EF4-FFF2-40B4-BE49-F238E27FC236}">
                <a16:creationId xmlns:a16="http://schemas.microsoft.com/office/drawing/2014/main" id="{3BE9DAD1-7ECA-4353-BAD4-4711A0ED2A0F}"/>
              </a:ext>
            </a:extLst>
          </p:cNvPr>
          <p:cNvSpPr>
            <a:spLocks noGrp="1"/>
          </p:cNvSpPr>
          <p:nvPr>
            <p:ph sz="quarter" idx="33"/>
          </p:nvPr>
        </p:nvSpPr>
        <p:spPr/>
        <p:txBody>
          <a:bodyPr/>
          <a:lstStyle/>
          <a:p>
            <a:r>
              <a:rPr lang="en-US" dirty="0"/>
              <a:t>Exercises use existing example, make minor modifications, then program kits.</a:t>
            </a:r>
          </a:p>
          <a:p>
            <a:r>
              <a:rPr lang="en-US" dirty="0"/>
              <a:t>Introduces details of Application by:</a:t>
            </a:r>
          </a:p>
          <a:p>
            <a:pPr lvl="1"/>
            <a:r>
              <a:rPr lang="en-US" dirty="0"/>
              <a:t>Setting up a Mesh Network</a:t>
            </a:r>
          </a:p>
          <a:p>
            <a:pPr lvl="1"/>
            <a:r>
              <a:rPr lang="en-US" dirty="0"/>
              <a:t>Finding and Provisioning Device to create Mesh Node</a:t>
            </a:r>
          </a:p>
          <a:p>
            <a:pPr lvl="1"/>
            <a:r>
              <a:rPr lang="en-US" dirty="0"/>
              <a:t>Controlling the Node using the App</a:t>
            </a:r>
          </a:p>
          <a:p>
            <a:pPr lvl="1"/>
            <a:r>
              <a:rPr lang="en-US" dirty="0"/>
              <a:t>Creating Groups (setup as Rooms)</a:t>
            </a:r>
          </a:p>
          <a:p>
            <a:pPr lvl="1"/>
            <a:r>
              <a:rPr lang="en-US" dirty="0"/>
              <a:t>Associating Nodes with one or more Groups</a:t>
            </a:r>
          </a:p>
          <a:p>
            <a:endParaRPr lang="en-US" dirty="0"/>
          </a:p>
        </p:txBody>
      </p:sp>
    </p:spTree>
    <p:extLst>
      <p:ext uri="{BB962C8B-B14F-4D97-AF65-F5344CB8AC3E}">
        <p14:creationId xmlns:p14="http://schemas.microsoft.com/office/powerpoint/2010/main" val="3554985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3" y="1471473"/>
            <a:ext cx="11358323" cy="706656"/>
          </a:xfrm>
        </p:spPr>
        <p:txBody>
          <a:bodyPr>
            <a:normAutofit/>
          </a:bodyPr>
          <a:lstStyle/>
          <a:p>
            <a:pPr marL="0" indent="-342900" defTabSz="913852">
              <a:buClr>
                <a:schemeClr val="accent1"/>
              </a:buClr>
              <a:buSzPct val="100000"/>
              <a:buFont typeface="Wingdings" pitchFamily="2" charset="2"/>
              <a:buChar char="§"/>
            </a:pPr>
            <a:r>
              <a:rPr lang="en-US" altLang="ja-JP" b="1" kern="800">
                <a:solidFill>
                  <a:srgbClr val="005596"/>
                </a:solidFill>
              </a:rPr>
              <a:t>Purpose: Create small mesh network. </a:t>
            </a:r>
            <a:r>
              <a:rPr lang="en-US" b="1" kern="800">
                <a:solidFill>
                  <a:srgbClr val="005596"/>
                </a:solidFill>
              </a:rPr>
              <a:t> </a:t>
            </a:r>
          </a:p>
          <a:p>
            <a:pPr marL="0" indent="0">
              <a:buNone/>
            </a:pPr>
            <a:endParaRPr lang="en-US"/>
          </a:p>
        </p:txBody>
      </p:sp>
      <p:pic>
        <p:nvPicPr>
          <p:cNvPr id="13" name="Picture 12">
            <a:extLst>
              <a:ext uri="{FF2B5EF4-FFF2-40B4-BE49-F238E27FC236}">
                <a16:creationId xmlns:a16="http://schemas.microsoft.com/office/drawing/2014/main" id="{862BDDE1-FEBD-4BFB-81BC-A9101B13E7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08329" y="1949559"/>
            <a:ext cx="6296296" cy="4045527"/>
          </a:xfrm>
          <a:prstGeom prst="rect">
            <a:avLst/>
          </a:prstGeom>
        </p:spPr>
      </p:pic>
      <p:sp>
        <p:nvSpPr>
          <p:cNvPr id="14" name="Content Placeholder 2">
            <a:extLst>
              <a:ext uri="{FF2B5EF4-FFF2-40B4-BE49-F238E27FC236}">
                <a16:creationId xmlns:a16="http://schemas.microsoft.com/office/drawing/2014/main" id="{C35C5A71-F649-45A2-BB79-9A1D8D8F125D}"/>
              </a:ext>
            </a:extLst>
          </p:cNvPr>
          <p:cNvSpPr txBox="1">
            <a:spLocks/>
          </p:cNvSpPr>
          <p:nvPr/>
        </p:nvSpPr>
        <p:spPr>
          <a:xfrm>
            <a:off x="416838" y="2061810"/>
            <a:ext cx="3591491" cy="379866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457200" indent="-457200">
              <a:buFont typeface="+mj-lt"/>
              <a:buAutoNum type="arabicPeriod"/>
            </a:pPr>
            <a:r>
              <a:rPr lang="en-US" dirty="0"/>
              <a:t>In </a:t>
            </a:r>
            <a:r>
              <a:rPr lang="en-US" dirty="0" err="1"/>
              <a:t>ModusToolbox</a:t>
            </a:r>
            <a:r>
              <a:rPr lang="en-US" dirty="0"/>
              <a:t> IDE, create a </a:t>
            </a:r>
            <a:r>
              <a:rPr lang="en-US" b="1" dirty="0"/>
              <a:t>New Application</a:t>
            </a:r>
            <a:r>
              <a:rPr lang="en-US" dirty="0"/>
              <a:t> for:</a:t>
            </a:r>
          </a:p>
          <a:p>
            <a:pPr marL="914046" lvl="1" indent="-457200">
              <a:buFont typeface="+mj-lt"/>
              <a:buAutoNum type="alphaLcPeriod"/>
            </a:pPr>
            <a:r>
              <a:rPr lang="en-US" dirty="0"/>
              <a:t>Target Hardware: CYBT-213043-MESH</a:t>
            </a:r>
          </a:p>
          <a:p>
            <a:pPr marL="914046" lvl="1" indent="-457200">
              <a:buFont typeface="+mj-lt"/>
              <a:buAutoNum type="alphaLcPeriod"/>
            </a:pPr>
            <a:r>
              <a:rPr lang="en-US" dirty="0"/>
              <a:t>Starter Application: </a:t>
            </a:r>
            <a:r>
              <a:rPr lang="en-US" dirty="0" err="1"/>
              <a:t>BLE_Mesh_LightDimmable</a:t>
            </a:r>
            <a:endParaRPr lang="en-US" dirty="0"/>
          </a:p>
          <a:p>
            <a:pPr marL="0" indent="0">
              <a:buNone/>
            </a:pPr>
            <a:r>
              <a:rPr lang="en-US" dirty="0"/>
              <a:t>2. Select </a:t>
            </a:r>
          </a:p>
          <a:p>
            <a:pPr marL="0" indent="0">
              <a:buNone/>
            </a:pPr>
            <a:r>
              <a:rPr lang="en-US" sz="2000" b="1" dirty="0"/>
              <a:t>	CYBT-213043-MESH</a:t>
            </a:r>
          </a:p>
          <a:p>
            <a:endParaRPr lang="en-US" dirty="0"/>
          </a:p>
        </p:txBody>
      </p:sp>
      <p:pic>
        <p:nvPicPr>
          <p:cNvPr id="15" name="Picture 14">
            <a:extLst>
              <a:ext uri="{FF2B5EF4-FFF2-40B4-BE49-F238E27FC236}">
                <a16:creationId xmlns:a16="http://schemas.microsoft.com/office/drawing/2014/main" id="{7F99D893-0F3D-4CD2-B87C-865F4A56FE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7509" y="4069305"/>
            <a:ext cx="5810058" cy="2251334"/>
          </a:xfrm>
          <a:prstGeom prst="rect">
            <a:avLst/>
          </a:prstGeom>
        </p:spPr>
      </p:pic>
      <p:sp>
        <p:nvSpPr>
          <p:cNvPr id="16" name="Oval 15">
            <a:extLst>
              <a:ext uri="{FF2B5EF4-FFF2-40B4-BE49-F238E27FC236}">
                <a16:creationId xmlns:a16="http://schemas.microsoft.com/office/drawing/2014/main" id="{983D5AD3-ED63-4076-A5BD-65D56657207E}"/>
              </a:ext>
            </a:extLst>
          </p:cNvPr>
          <p:cNvSpPr/>
          <p:nvPr/>
        </p:nvSpPr>
        <p:spPr>
          <a:xfrm>
            <a:off x="4059378" y="4447310"/>
            <a:ext cx="1415874" cy="2078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6C9D49-DA74-48AB-BEDF-8DC0BC46253A}"/>
              </a:ext>
            </a:extLst>
          </p:cNvPr>
          <p:cNvSpPr/>
          <p:nvPr/>
        </p:nvSpPr>
        <p:spPr>
          <a:xfrm>
            <a:off x="6000623" y="5375639"/>
            <a:ext cx="2769304" cy="3047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3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3" y="1471473"/>
            <a:ext cx="11358323" cy="842236"/>
          </a:xfrm>
        </p:spPr>
        <p:txBody>
          <a:bodyPr>
            <a:normAutofit/>
          </a:bodyPr>
          <a:lstStyle/>
          <a:p>
            <a:pPr marL="0" indent="0">
              <a:buNone/>
            </a:pPr>
            <a:r>
              <a:rPr lang="en-US"/>
              <a:t>3. Select Starter Application: </a:t>
            </a:r>
            <a:r>
              <a:rPr lang="en-US" b="1" err="1"/>
              <a:t>BLE_Mesh_LightDimmable</a:t>
            </a:r>
            <a:endParaRPr lang="en-US" b="1"/>
          </a:p>
          <a:p>
            <a:endParaRPr lang="en-US"/>
          </a:p>
        </p:txBody>
      </p:sp>
      <p:pic>
        <p:nvPicPr>
          <p:cNvPr id="12" name="Picture 11">
            <a:extLst>
              <a:ext uri="{FF2B5EF4-FFF2-40B4-BE49-F238E27FC236}">
                <a16:creationId xmlns:a16="http://schemas.microsoft.com/office/drawing/2014/main" id="{EDD9BD00-6F04-494B-BA8B-27B9C73754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01573" y="1982645"/>
            <a:ext cx="5954764" cy="3414961"/>
          </a:xfrm>
          <a:prstGeom prst="rect">
            <a:avLst/>
          </a:prstGeom>
        </p:spPr>
      </p:pic>
      <p:sp>
        <p:nvSpPr>
          <p:cNvPr id="7" name="Content Placeholder 2">
            <a:extLst>
              <a:ext uri="{FF2B5EF4-FFF2-40B4-BE49-F238E27FC236}">
                <a16:creationId xmlns:a16="http://schemas.microsoft.com/office/drawing/2014/main" id="{B2BF9060-1E57-486D-89EC-B070513A3051}"/>
              </a:ext>
            </a:extLst>
          </p:cNvPr>
          <p:cNvSpPr txBox="1">
            <a:spLocks/>
          </p:cNvSpPr>
          <p:nvPr/>
        </p:nvSpPr>
        <p:spPr>
          <a:xfrm>
            <a:off x="416839" y="2313709"/>
            <a:ext cx="5679162" cy="84223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a:t>4. Observe the resulting File Structure</a:t>
            </a:r>
          </a:p>
          <a:p>
            <a:endParaRPr lang="en-US"/>
          </a:p>
        </p:txBody>
      </p:sp>
      <p:pic>
        <p:nvPicPr>
          <p:cNvPr id="8" name="Picture 7">
            <a:extLst>
              <a:ext uri="{FF2B5EF4-FFF2-40B4-BE49-F238E27FC236}">
                <a16:creationId xmlns:a16="http://schemas.microsoft.com/office/drawing/2014/main" id="{C889AD6C-229B-4B74-A1F7-D6990F4A48D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04899" y="2777835"/>
            <a:ext cx="2879720" cy="3677507"/>
          </a:xfrm>
          <a:prstGeom prst="rect">
            <a:avLst/>
          </a:prstGeom>
        </p:spPr>
      </p:pic>
      <p:sp>
        <p:nvSpPr>
          <p:cNvPr id="9" name="Oval 8">
            <a:extLst>
              <a:ext uri="{FF2B5EF4-FFF2-40B4-BE49-F238E27FC236}">
                <a16:creationId xmlns:a16="http://schemas.microsoft.com/office/drawing/2014/main" id="{E2A3447C-886D-406E-86EE-5846BADC8719}"/>
              </a:ext>
            </a:extLst>
          </p:cNvPr>
          <p:cNvSpPr/>
          <p:nvPr/>
        </p:nvSpPr>
        <p:spPr>
          <a:xfrm>
            <a:off x="5693750" y="3944543"/>
            <a:ext cx="2355758" cy="206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28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335239" y="1886857"/>
            <a:ext cx="3295174" cy="4336799"/>
          </a:xfrm>
        </p:spPr>
        <p:txBody>
          <a:bodyPr>
            <a:normAutofit/>
          </a:bodyPr>
          <a:lstStyle/>
          <a:p>
            <a:pPr marL="0" indent="0">
              <a:buNone/>
            </a:pPr>
            <a:r>
              <a:rPr lang="en-US"/>
              <a:t>5. Open the file "</a:t>
            </a:r>
            <a:r>
              <a:rPr lang="en-US" err="1"/>
              <a:t>light_dimmable.c</a:t>
            </a:r>
            <a:r>
              <a:rPr lang="en-US"/>
              <a:t>“</a:t>
            </a:r>
          </a:p>
          <a:p>
            <a:pPr marL="0" indent="0">
              <a:buNone/>
            </a:pPr>
            <a:r>
              <a:rPr lang="en-US"/>
              <a:t>6. Find where device name is assigned. </a:t>
            </a:r>
          </a:p>
          <a:p>
            <a:pPr marL="0" indent="0">
              <a:buNone/>
            </a:pPr>
            <a:r>
              <a:rPr lang="en-US"/>
              <a:t>Hint: Use &lt;ctrl&gt; F to activate the Find/Replace pop-up, then search for “name”.</a:t>
            </a:r>
          </a:p>
          <a:p>
            <a:endParaRPr lang="en-US"/>
          </a:p>
        </p:txBody>
      </p:sp>
      <p:grpSp>
        <p:nvGrpSpPr>
          <p:cNvPr id="4" name="Group 3">
            <a:extLst>
              <a:ext uri="{FF2B5EF4-FFF2-40B4-BE49-F238E27FC236}">
                <a16:creationId xmlns:a16="http://schemas.microsoft.com/office/drawing/2014/main" id="{B0151C54-6C1A-4D5D-BB4B-D2214AB6A3D9}"/>
              </a:ext>
            </a:extLst>
          </p:cNvPr>
          <p:cNvGrpSpPr>
            <a:grpSpLocks noChangeAspect="1"/>
          </p:cNvGrpSpPr>
          <p:nvPr/>
        </p:nvGrpSpPr>
        <p:grpSpPr>
          <a:xfrm>
            <a:off x="3734186" y="2136783"/>
            <a:ext cx="8107305" cy="4005520"/>
            <a:chOff x="2680811" y="1471474"/>
            <a:chExt cx="8107305" cy="4005520"/>
          </a:xfrm>
        </p:grpSpPr>
        <p:pic>
          <p:nvPicPr>
            <p:cNvPr id="6" name="Picture 5">
              <a:extLst>
                <a:ext uri="{FF2B5EF4-FFF2-40B4-BE49-F238E27FC236}">
                  <a16:creationId xmlns:a16="http://schemas.microsoft.com/office/drawing/2014/main" id="{CF3D1B6E-405A-49D1-8BD7-05EC9CB9057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60050" y="2506155"/>
              <a:ext cx="7028066" cy="2970839"/>
            </a:xfrm>
            <a:prstGeom prst="rect">
              <a:avLst/>
            </a:prstGeom>
          </p:spPr>
        </p:pic>
        <p:sp>
          <p:nvSpPr>
            <p:cNvPr id="7" name="Rectangle: Rounded Corners 6">
              <a:extLst>
                <a:ext uri="{FF2B5EF4-FFF2-40B4-BE49-F238E27FC236}">
                  <a16:creationId xmlns:a16="http://schemas.microsoft.com/office/drawing/2014/main" id="{263BD889-7812-4EE3-B30A-3CCE3A9AC1CC}"/>
                </a:ext>
              </a:extLst>
            </p:cNvPr>
            <p:cNvSpPr/>
            <p:nvPr/>
          </p:nvSpPr>
          <p:spPr>
            <a:xfrm>
              <a:off x="3509959" y="1855714"/>
              <a:ext cx="6849712" cy="28601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869A0B-68AF-4507-9F6C-493F94BFB99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80811" y="1471474"/>
              <a:ext cx="7575086" cy="3129556"/>
            </a:xfrm>
            <a:prstGeom prst="rect">
              <a:avLst/>
            </a:prstGeom>
          </p:spPr>
        </p:pic>
      </p:grpSp>
      <p:sp>
        <p:nvSpPr>
          <p:cNvPr id="8" name="Oval 7">
            <a:extLst>
              <a:ext uri="{FF2B5EF4-FFF2-40B4-BE49-F238E27FC236}">
                <a16:creationId xmlns:a16="http://schemas.microsoft.com/office/drawing/2014/main" id="{500AD978-0D2C-408F-A239-75CE5CB9D792}"/>
              </a:ext>
            </a:extLst>
          </p:cNvPr>
          <p:cNvSpPr/>
          <p:nvPr/>
        </p:nvSpPr>
        <p:spPr>
          <a:xfrm>
            <a:off x="5689600" y="4571999"/>
            <a:ext cx="5238161" cy="2757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6BE14E-FB58-4831-BD1C-B6E364938DC8}"/>
              </a:ext>
            </a:extLst>
          </p:cNvPr>
          <p:cNvSpPr/>
          <p:nvPr/>
        </p:nvSpPr>
        <p:spPr>
          <a:xfrm>
            <a:off x="9691487" y="5461990"/>
            <a:ext cx="2266872" cy="2757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7A91242-FA32-4F5B-A79A-C809E645C256}"/>
              </a:ext>
            </a:extLst>
          </p:cNvPr>
          <p:cNvCxnSpPr>
            <a:cxnSpLocks/>
          </p:cNvCxnSpPr>
          <p:nvPr/>
        </p:nvCxnSpPr>
        <p:spPr>
          <a:xfrm>
            <a:off x="10070180" y="4893051"/>
            <a:ext cx="641363" cy="4880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803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5697506" cy="4554259"/>
          </a:xfrm>
        </p:spPr>
        <p:txBody>
          <a:bodyPr>
            <a:normAutofit/>
          </a:bodyPr>
          <a:lstStyle/>
          <a:p>
            <a:pPr marL="0" indent="0">
              <a:buNone/>
            </a:pPr>
            <a:r>
              <a:rPr lang="en-US" dirty="0"/>
              <a:t>7. Program the project to one of the CYBT-213043-MESH kits..</a:t>
            </a:r>
          </a:p>
          <a:p>
            <a:pPr marL="0" indent="0">
              <a:buNone/>
            </a:pPr>
            <a:r>
              <a:rPr lang="en-US" dirty="0"/>
              <a:t>Click </a:t>
            </a:r>
            <a:r>
              <a:rPr lang="en-US" b="1" dirty="0" err="1"/>
              <a:t>BLE_Mesh_LightDimmable</a:t>
            </a:r>
            <a:r>
              <a:rPr lang="en-US" b="1" dirty="0"/>
              <a:t> Build + Program</a:t>
            </a:r>
          </a:p>
          <a:p>
            <a:pPr marL="0" indent="0">
              <a:buNone/>
            </a:pPr>
            <a:r>
              <a:rPr lang="en-US" dirty="0"/>
              <a:t>Observe progress bar in lower right corner and status scrolling in the Console window</a:t>
            </a:r>
          </a:p>
          <a:p>
            <a:pPr marL="0" indent="0">
              <a:buNone/>
            </a:pPr>
            <a:r>
              <a:rPr lang="en-US" dirty="0"/>
              <a:t>“Download succeeded” will appear in the Console window when complete.</a:t>
            </a:r>
          </a:p>
        </p:txBody>
      </p:sp>
      <p:pic>
        <p:nvPicPr>
          <p:cNvPr id="9" name="Picture 8">
            <a:extLst>
              <a:ext uri="{FF2B5EF4-FFF2-40B4-BE49-F238E27FC236}">
                <a16:creationId xmlns:a16="http://schemas.microsoft.com/office/drawing/2014/main" id="{030CE923-0E6F-41DE-98FC-1FC118ADB2D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39053" y="5145308"/>
            <a:ext cx="4834154" cy="1240977"/>
          </a:xfrm>
          <a:prstGeom prst="rect">
            <a:avLst/>
          </a:prstGeom>
        </p:spPr>
      </p:pic>
      <p:pic>
        <p:nvPicPr>
          <p:cNvPr id="10" name="Picture 9">
            <a:extLst>
              <a:ext uri="{FF2B5EF4-FFF2-40B4-BE49-F238E27FC236}">
                <a16:creationId xmlns:a16="http://schemas.microsoft.com/office/drawing/2014/main" id="{6592E44E-019B-4CA8-A144-E106EEFC542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0208" y="1194047"/>
            <a:ext cx="5652999" cy="3911348"/>
          </a:xfrm>
          <a:prstGeom prst="rect">
            <a:avLst/>
          </a:prstGeom>
        </p:spPr>
      </p:pic>
      <p:sp>
        <p:nvSpPr>
          <p:cNvPr id="11" name="Oval 10">
            <a:extLst>
              <a:ext uri="{FF2B5EF4-FFF2-40B4-BE49-F238E27FC236}">
                <a16:creationId xmlns:a16="http://schemas.microsoft.com/office/drawing/2014/main" id="{CD33E671-D1C6-4595-A00D-EB08CDEBDDC1}"/>
              </a:ext>
            </a:extLst>
          </p:cNvPr>
          <p:cNvSpPr/>
          <p:nvPr/>
        </p:nvSpPr>
        <p:spPr>
          <a:xfrm>
            <a:off x="8946707" y="4829622"/>
            <a:ext cx="3245293" cy="3156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C7CFAB9-6CFB-498F-AE76-87FF4966BBF0}"/>
              </a:ext>
            </a:extLst>
          </p:cNvPr>
          <p:cNvSpPr/>
          <p:nvPr/>
        </p:nvSpPr>
        <p:spPr>
          <a:xfrm>
            <a:off x="6734629" y="6112816"/>
            <a:ext cx="2183050" cy="258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EC1DEE-DDF3-4037-9331-9C391643CFDE}"/>
              </a:ext>
            </a:extLst>
          </p:cNvPr>
          <p:cNvSpPr/>
          <p:nvPr/>
        </p:nvSpPr>
        <p:spPr>
          <a:xfrm>
            <a:off x="5847527" y="4338436"/>
            <a:ext cx="2817501" cy="2480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050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38288BD-4C8C-43B8-ADF6-28FDF98507A6}"/>
              </a:ext>
            </a:extLst>
          </p:cNvPr>
          <p:cNvGrpSpPr/>
          <p:nvPr/>
        </p:nvGrpSpPr>
        <p:grpSpPr>
          <a:xfrm>
            <a:off x="6912412" y="1487752"/>
            <a:ext cx="4379948" cy="3088821"/>
            <a:chOff x="5817892" y="1750989"/>
            <a:chExt cx="4379948" cy="3088821"/>
          </a:xfrm>
        </p:grpSpPr>
        <p:pic>
          <p:nvPicPr>
            <p:cNvPr id="5" name="Picture 4">
              <a:extLst>
                <a:ext uri="{FF2B5EF4-FFF2-40B4-BE49-F238E27FC236}">
                  <a16:creationId xmlns:a16="http://schemas.microsoft.com/office/drawing/2014/main" id="{E98367E2-5452-4161-8A33-C510EF1126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7892" y="1750989"/>
              <a:ext cx="4379948" cy="3088821"/>
            </a:xfrm>
            <a:prstGeom prst="rect">
              <a:avLst/>
            </a:prstGeom>
          </p:spPr>
        </p:pic>
        <p:sp>
          <p:nvSpPr>
            <p:cNvPr id="12" name="Oval 11">
              <a:extLst>
                <a:ext uri="{FF2B5EF4-FFF2-40B4-BE49-F238E27FC236}">
                  <a16:creationId xmlns:a16="http://schemas.microsoft.com/office/drawing/2014/main" id="{CAA62D2A-4A65-4CA1-B25A-C96ACF9CDCFB}"/>
                </a:ext>
              </a:extLst>
            </p:cNvPr>
            <p:cNvSpPr/>
            <p:nvPr/>
          </p:nvSpPr>
          <p:spPr>
            <a:xfrm>
              <a:off x="6134396" y="3235150"/>
              <a:ext cx="2733833" cy="256189"/>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Mesh with Dimmable Light</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1" y="1471473"/>
            <a:ext cx="6912413" cy="2928257"/>
          </a:xfrm>
        </p:spPr>
        <p:txBody>
          <a:bodyPr>
            <a:normAutofit/>
          </a:bodyPr>
          <a:lstStyle/>
          <a:p>
            <a:pPr marL="456846" lvl="1" indent="0">
              <a:buNone/>
            </a:pPr>
            <a:r>
              <a:rPr lang="en-US" sz="2400"/>
              <a:t>8. Open a terminal window (</a:t>
            </a:r>
            <a:r>
              <a:rPr lang="en-US" sz="2400" err="1"/>
              <a:t>TeraTerm</a:t>
            </a:r>
            <a:r>
              <a:rPr lang="en-US" sz="2400"/>
              <a:t>, Putty or similar)</a:t>
            </a:r>
          </a:p>
          <a:p>
            <a:pPr marL="456846" lvl="1" indent="0">
              <a:buNone/>
            </a:pPr>
            <a:r>
              <a:rPr lang="en-US" sz="2400"/>
              <a:t>Select the COM port hosting the Peripheral UART to see messages. </a:t>
            </a:r>
          </a:p>
          <a:p>
            <a:pPr marL="456846" lvl="1" indent="0">
              <a:buNone/>
            </a:pPr>
            <a:r>
              <a:rPr lang="en-US" sz="2400"/>
              <a:t>Note: The default PUART baud rate for the mesh applications is 921600.</a:t>
            </a:r>
          </a:p>
        </p:txBody>
      </p:sp>
      <p:grpSp>
        <p:nvGrpSpPr>
          <p:cNvPr id="6" name="Group 5">
            <a:extLst>
              <a:ext uri="{FF2B5EF4-FFF2-40B4-BE49-F238E27FC236}">
                <a16:creationId xmlns:a16="http://schemas.microsoft.com/office/drawing/2014/main" id="{F6CBD08D-03EC-4635-9C35-1342761B795C}"/>
              </a:ext>
            </a:extLst>
          </p:cNvPr>
          <p:cNvGrpSpPr/>
          <p:nvPr/>
        </p:nvGrpSpPr>
        <p:grpSpPr>
          <a:xfrm>
            <a:off x="8726195" y="3364675"/>
            <a:ext cx="2943291" cy="2928257"/>
            <a:chOff x="8726195" y="3295400"/>
            <a:chExt cx="2943291" cy="2928257"/>
          </a:xfrm>
        </p:grpSpPr>
        <p:pic>
          <p:nvPicPr>
            <p:cNvPr id="4" name="Picture 3">
              <a:extLst>
                <a:ext uri="{FF2B5EF4-FFF2-40B4-BE49-F238E27FC236}">
                  <a16:creationId xmlns:a16="http://schemas.microsoft.com/office/drawing/2014/main" id="{62E01F7D-9C84-433E-AB66-F1090DEEE35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726195" y="3295400"/>
              <a:ext cx="2943291" cy="2928257"/>
            </a:xfrm>
            <a:prstGeom prst="rect">
              <a:avLst/>
            </a:prstGeom>
          </p:spPr>
        </p:pic>
        <p:sp>
          <p:nvSpPr>
            <p:cNvPr id="8" name="Oval 7">
              <a:extLst>
                <a:ext uri="{FF2B5EF4-FFF2-40B4-BE49-F238E27FC236}">
                  <a16:creationId xmlns:a16="http://schemas.microsoft.com/office/drawing/2014/main" id="{E7D9353A-287F-4296-9A04-96A05C0DEFB9}"/>
                </a:ext>
              </a:extLst>
            </p:cNvPr>
            <p:cNvSpPr/>
            <p:nvPr/>
          </p:nvSpPr>
          <p:spPr>
            <a:xfrm>
              <a:off x="10014859" y="3604611"/>
              <a:ext cx="1146629" cy="256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5A42AB-D1D6-47F4-BB0A-84400FD16937}"/>
                </a:ext>
              </a:extLst>
            </p:cNvPr>
            <p:cNvSpPr/>
            <p:nvPr/>
          </p:nvSpPr>
          <p:spPr>
            <a:xfrm>
              <a:off x="10007605" y="3887637"/>
              <a:ext cx="1146629" cy="256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2">
            <a:extLst>
              <a:ext uri="{FF2B5EF4-FFF2-40B4-BE49-F238E27FC236}">
                <a16:creationId xmlns:a16="http://schemas.microsoft.com/office/drawing/2014/main" id="{7AFEBF63-136E-43B6-B054-D6A9078EDCA0}"/>
              </a:ext>
            </a:extLst>
          </p:cNvPr>
          <p:cNvSpPr txBox="1">
            <a:spLocks/>
          </p:cNvSpPr>
          <p:nvPr/>
        </p:nvSpPr>
        <p:spPr>
          <a:xfrm>
            <a:off x="152399" y="4870277"/>
            <a:ext cx="8573796" cy="1190457"/>
          </a:xfrm>
          <a:prstGeom prst="rect">
            <a:avLst/>
          </a:prstGeom>
        </p:spPr>
        <p:txBody>
          <a:bodyPr vert="horz" lIns="91376" tIns="45688" rIns="91376" bIns="45688" rtlCol="0">
            <a:normAutofit fontScale="85000"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456846" lvl="1" indent="0">
              <a:buFont typeface="Arial" panose="020B0604020202020204" pitchFamily="34" charset="0"/>
              <a:buNone/>
            </a:pPr>
            <a:r>
              <a:rPr lang="en-US" sz="2400" dirty="0"/>
              <a:t>Hint: If terminal emulator does not support 921600; from </a:t>
            </a:r>
            <a:r>
              <a:rPr lang="en-US" sz="2400" dirty="0" err="1"/>
              <a:t>ModusToolbox</a:t>
            </a:r>
            <a:r>
              <a:rPr lang="en-US" sz="2400" dirty="0"/>
              <a:t>, open the file in libraries/</a:t>
            </a:r>
            <a:r>
              <a:rPr lang="en-US" sz="2400" dirty="0" err="1"/>
              <a:t>mesh_app_lib</a:t>
            </a:r>
            <a:r>
              <a:rPr lang="en-US" sz="2400" dirty="0"/>
              <a:t>/</a:t>
            </a:r>
            <a:r>
              <a:rPr lang="en-US" sz="2400" dirty="0" err="1"/>
              <a:t>mesh_app_hci.c</a:t>
            </a:r>
            <a:r>
              <a:rPr lang="en-US" sz="2400" dirty="0"/>
              <a:t> and search for 921600. Change that value to one that is supported and rebuild/reprogram.</a:t>
            </a:r>
          </a:p>
        </p:txBody>
      </p:sp>
    </p:spTree>
    <p:extLst>
      <p:ext uri="{BB962C8B-B14F-4D97-AF65-F5344CB8AC3E}">
        <p14:creationId xmlns:p14="http://schemas.microsoft.com/office/powerpoint/2010/main" val="4167497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Mesh Dimmable Light (Android)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3" y="1471473"/>
            <a:ext cx="11358323" cy="977813"/>
          </a:xfrm>
        </p:spPr>
        <p:txBody>
          <a:bodyPr>
            <a:normAutofit/>
          </a:bodyPr>
          <a:lstStyle/>
          <a:p>
            <a:pPr marL="0" indent="0">
              <a:buNone/>
            </a:pPr>
            <a:r>
              <a:rPr lang="en-US" dirty="0"/>
              <a:t>9. Run the Mesh Lighting application to provision the device.</a:t>
            </a:r>
          </a:p>
          <a:p>
            <a:pPr marL="456846" lvl="1" indent="0">
              <a:buNone/>
            </a:pPr>
            <a:r>
              <a:rPr lang="en-US" sz="1800" dirty="0"/>
              <a:t>Hint: If no devices appear after ~10 seconds, exit the app, stop/restart BLE then try again.</a:t>
            </a:r>
          </a:p>
          <a:p>
            <a:endParaRPr lang="en-US" dirty="0"/>
          </a:p>
        </p:txBody>
      </p:sp>
      <p:sp>
        <p:nvSpPr>
          <p:cNvPr id="18" name="Content Placeholder 2">
            <a:extLst>
              <a:ext uri="{FF2B5EF4-FFF2-40B4-BE49-F238E27FC236}">
                <a16:creationId xmlns:a16="http://schemas.microsoft.com/office/drawing/2014/main" id="{1C43FAB8-08B2-4DE1-AE0D-E5D3398A8A2E}"/>
              </a:ext>
            </a:extLst>
          </p:cNvPr>
          <p:cNvSpPr txBox="1">
            <a:spLocks/>
          </p:cNvSpPr>
          <p:nvPr/>
        </p:nvSpPr>
        <p:spPr>
          <a:xfrm>
            <a:off x="3431424" y="2323360"/>
            <a:ext cx="2119612"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11. Select vertical </a:t>
            </a:r>
            <a:r>
              <a:rPr lang="en-US" sz="1800" err="1"/>
              <a:t>Elipses</a:t>
            </a:r>
            <a:r>
              <a:rPr lang="en-US" sz="1800"/>
              <a:t> to open drop-down</a:t>
            </a:r>
          </a:p>
          <a:p>
            <a:pPr algn="ctr"/>
            <a:endParaRPr lang="en-US"/>
          </a:p>
        </p:txBody>
      </p:sp>
      <p:pic>
        <p:nvPicPr>
          <p:cNvPr id="32" name="Picture 31" descr="A close up of a sign&#10;&#10;Description automatically generated">
            <a:extLst>
              <a:ext uri="{FF2B5EF4-FFF2-40B4-BE49-F238E27FC236}">
                <a16:creationId xmlns:a16="http://schemas.microsoft.com/office/drawing/2014/main" id="{DF484C45-83EF-43F1-9C27-4473CADA31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325" y="3246746"/>
            <a:ext cx="1528204" cy="3141309"/>
          </a:xfrm>
          <a:prstGeom prst="rect">
            <a:avLst/>
          </a:prstGeom>
        </p:spPr>
      </p:pic>
      <p:grpSp>
        <p:nvGrpSpPr>
          <p:cNvPr id="4" name="Group 3">
            <a:extLst>
              <a:ext uri="{FF2B5EF4-FFF2-40B4-BE49-F238E27FC236}">
                <a16:creationId xmlns:a16="http://schemas.microsoft.com/office/drawing/2014/main" id="{5394B1C7-1F50-44DB-A0B8-2D9430EA20E0}"/>
              </a:ext>
            </a:extLst>
          </p:cNvPr>
          <p:cNvGrpSpPr/>
          <p:nvPr/>
        </p:nvGrpSpPr>
        <p:grpSpPr>
          <a:xfrm>
            <a:off x="9704299" y="3246747"/>
            <a:ext cx="1531051" cy="3103087"/>
            <a:chOff x="5337265" y="3529776"/>
            <a:chExt cx="1531051" cy="3103087"/>
          </a:xfrm>
        </p:grpSpPr>
        <p:pic>
          <p:nvPicPr>
            <p:cNvPr id="30" name="Picture 29" descr="A screenshot of a cell phone&#10;&#10;Description automatically generated">
              <a:extLst>
                <a:ext uri="{FF2B5EF4-FFF2-40B4-BE49-F238E27FC236}">
                  <a16:creationId xmlns:a16="http://schemas.microsoft.com/office/drawing/2014/main" id="{0E24BA00-C16D-4292-87B0-B38C386CD5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37265" y="3529776"/>
              <a:ext cx="1509610" cy="310308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AB168E5-6E68-4611-A703-BCA7CAE0DE4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58707" y="3529776"/>
              <a:ext cx="1509609" cy="2054447"/>
            </a:xfrm>
            <a:prstGeom prst="rect">
              <a:avLst/>
            </a:prstGeom>
          </p:spPr>
        </p:pic>
      </p:grpSp>
      <p:sp>
        <p:nvSpPr>
          <p:cNvPr id="19" name="Content Placeholder 2">
            <a:extLst>
              <a:ext uri="{FF2B5EF4-FFF2-40B4-BE49-F238E27FC236}">
                <a16:creationId xmlns:a16="http://schemas.microsoft.com/office/drawing/2014/main" id="{6C16A4DA-6BB3-4D10-A9E7-352D83A6DB74}"/>
              </a:ext>
            </a:extLst>
          </p:cNvPr>
          <p:cNvSpPr txBox="1">
            <a:spLocks/>
          </p:cNvSpPr>
          <p:nvPr/>
        </p:nvSpPr>
        <p:spPr>
          <a:xfrm>
            <a:off x="415064" y="2323360"/>
            <a:ext cx="2314281"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10. Observe opening screen designed by an Engineer</a:t>
            </a:r>
          </a:p>
          <a:p>
            <a:pPr algn="ctr"/>
            <a:endParaRPr lang="en-US"/>
          </a:p>
        </p:txBody>
      </p:sp>
      <p:sp>
        <p:nvSpPr>
          <p:cNvPr id="21" name="Content Placeholder 2">
            <a:extLst>
              <a:ext uri="{FF2B5EF4-FFF2-40B4-BE49-F238E27FC236}">
                <a16:creationId xmlns:a16="http://schemas.microsoft.com/office/drawing/2014/main" id="{665A7A0E-24E1-4B0E-ACFD-B17619C3734A}"/>
              </a:ext>
            </a:extLst>
          </p:cNvPr>
          <p:cNvSpPr txBox="1">
            <a:spLocks/>
          </p:cNvSpPr>
          <p:nvPr/>
        </p:nvSpPr>
        <p:spPr>
          <a:xfrm>
            <a:off x="6470634" y="2268933"/>
            <a:ext cx="1920130"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12. Create a unique name for your network</a:t>
            </a:r>
          </a:p>
          <a:p>
            <a:pPr algn="ctr"/>
            <a:endParaRPr lang="en-US" dirty="0"/>
          </a:p>
        </p:txBody>
      </p:sp>
      <p:sp>
        <p:nvSpPr>
          <p:cNvPr id="23" name="Content Placeholder 2">
            <a:extLst>
              <a:ext uri="{FF2B5EF4-FFF2-40B4-BE49-F238E27FC236}">
                <a16:creationId xmlns:a16="http://schemas.microsoft.com/office/drawing/2014/main" id="{05B75CBA-6113-4D24-89DE-825544AB7F39}"/>
              </a:ext>
            </a:extLst>
          </p:cNvPr>
          <p:cNvSpPr txBox="1">
            <a:spLocks/>
          </p:cNvSpPr>
          <p:nvPr/>
        </p:nvSpPr>
        <p:spPr>
          <a:xfrm>
            <a:off x="9520480" y="2268932"/>
            <a:ext cx="1920130"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13. A quick confirmation will appear</a:t>
            </a:r>
          </a:p>
          <a:p>
            <a:pPr algn="ctr"/>
            <a:endParaRPr lang="en-US"/>
          </a:p>
        </p:txBody>
      </p:sp>
      <p:pic>
        <p:nvPicPr>
          <p:cNvPr id="25" name="Picture 24" descr="A screenshot of a cell phone&#10;&#10;Description automatically generated">
            <a:extLst>
              <a:ext uri="{FF2B5EF4-FFF2-40B4-BE49-F238E27FC236}">
                <a16:creationId xmlns:a16="http://schemas.microsoft.com/office/drawing/2014/main" id="{C028229D-F676-4B25-AF26-3A0AD780409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38028" y="3246744"/>
            <a:ext cx="1515095" cy="3141309"/>
          </a:xfrm>
          <a:prstGeom prst="rect">
            <a:avLst/>
          </a:prstGeom>
        </p:spPr>
      </p:pic>
      <p:pic>
        <p:nvPicPr>
          <p:cNvPr id="27" name="Picture 26" descr="A close up of a keyboard&#10;&#10;Description automatically generated">
            <a:extLst>
              <a:ext uri="{FF2B5EF4-FFF2-40B4-BE49-F238E27FC236}">
                <a16:creationId xmlns:a16="http://schemas.microsoft.com/office/drawing/2014/main" id="{4A79609F-CFE5-4B5B-B123-C3072EB886C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69721" y="3246744"/>
            <a:ext cx="1509609" cy="3103086"/>
          </a:xfrm>
          <a:prstGeom prst="rect">
            <a:avLst/>
          </a:prstGeom>
        </p:spPr>
      </p:pic>
      <p:sp>
        <p:nvSpPr>
          <p:cNvPr id="14" name="Rectangle 13">
            <a:extLst>
              <a:ext uri="{FF2B5EF4-FFF2-40B4-BE49-F238E27FC236}">
                <a16:creationId xmlns:a16="http://schemas.microsoft.com/office/drawing/2014/main" id="{D2D27746-8964-4421-8CE1-6A732EC9EEA1}"/>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lumMod val="40000"/>
                    <a:lumOff val="60000"/>
                  </a:schemeClr>
                </a:solidFill>
              </a:rPr>
              <a:t>Android</a:t>
            </a:r>
          </a:p>
        </p:txBody>
      </p:sp>
    </p:spTree>
    <p:extLst>
      <p:ext uri="{BB962C8B-B14F-4D97-AF65-F5344CB8AC3E}">
        <p14:creationId xmlns:p14="http://schemas.microsoft.com/office/powerpoint/2010/main" val="2244816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Mesh Dimmable Light (Android)</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AB168E5-6E68-4611-A703-BCA7CAE0DE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313" y="2354600"/>
            <a:ext cx="1509609" cy="31030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40621AB-396D-4EB6-9644-717487692B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04053" y="2354600"/>
            <a:ext cx="1509609" cy="310308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292C665-1CB6-4C2C-8D6D-99F5F9783C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0593" y="2354600"/>
            <a:ext cx="1509609" cy="3103086"/>
          </a:xfrm>
          <a:prstGeom prst="rect">
            <a:avLst/>
          </a:prstGeom>
        </p:spPr>
      </p:pic>
      <p:pic>
        <p:nvPicPr>
          <p:cNvPr id="13" name="Picture 12" descr="A close up of a keyboard&#10;&#10;Description automatically generated">
            <a:extLst>
              <a:ext uri="{FF2B5EF4-FFF2-40B4-BE49-F238E27FC236}">
                <a16:creationId xmlns:a16="http://schemas.microsoft.com/office/drawing/2014/main" id="{F4493462-C09C-4C17-8F99-B71FFFA25F1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37133" y="2354601"/>
            <a:ext cx="1509609" cy="3103084"/>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28AD046B-A602-40D9-8A1F-67258C4480D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87128" y="2354603"/>
            <a:ext cx="1509608" cy="3103084"/>
          </a:xfrm>
          <a:prstGeom prst="rect">
            <a:avLst/>
          </a:prstGeom>
        </p:spPr>
      </p:pic>
      <p:sp>
        <p:nvSpPr>
          <p:cNvPr id="18" name="Content Placeholder 2">
            <a:extLst>
              <a:ext uri="{FF2B5EF4-FFF2-40B4-BE49-F238E27FC236}">
                <a16:creationId xmlns:a16="http://schemas.microsoft.com/office/drawing/2014/main" id="{1C43FAB8-08B2-4DE1-AE0D-E5D3398A8A2E}"/>
              </a:ext>
            </a:extLst>
          </p:cNvPr>
          <p:cNvSpPr txBox="1">
            <a:spLocks/>
          </p:cNvSpPr>
          <p:nvPr/>
        </p:nvSpPr>
        <p:spPr>
          <a:xfrm>
            <a:off x="579919" y="1545595"/>
            <a:ext cx="159839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14. Click </a:t>
            </a:r>
          </a:p>
          <a:p>
            <a:pPr marL="0" indent="0" algn="ctr">
              <a:buNone/>
            </a:pPr>
            <a:r>
              <a:rPr lang="en-US" sz="1800"/>
              <a:t>“All”</a:t>
            </a:r>
          </a:p>
          <a:p>
            <a:pPr algn="ctr"/>
            <a:endParaRPr lang="en-US"/>
          </a:p>
        </p:txBody>
      </p:sp>
      <p:sp>
        <p:nvSpPr>
          <p:cNvPr id="34" name="Content Placeholder 2">
            <a:extLst>
              <a:ext uri="{FF2B5EF4-FFF2-40B4-BE49-F238E27FC236}">
                <a16:creationId xmlns:a16="http://schemas.microsoft.com/office/drawing/2014/main" id="{5EE988E7-627B-4D51-BBEB-8F58FDD65FA4}"/>
              </a:ext>
            </a:extLst>
          </p:cNvPr>
          <p:cNvSpPr txBox="1">
            <a:spLocks/>
          </p:cNvSpPr>
          <p:nvPr/>
        </p:nvSpPr>
        <p:spPr>
          <a:xfrm>
            <a:off x="2416876" y="1541720"/>
            <a:ext cx="1683962"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15. Click </a:t>
            </a:r>
          </a:p>
          <a:p>
            <a:pPr marL="0" indent="0" algn="ctr">
              <a:buNone/>
            </a:pPr>
            <a:r>
              <a:rPr lang="en-US" sz="1800"/>
              <a:t>“Add Device”</a:t>
            </a:r>
          </a:p>
          <a:p>
            <a:pPr algn="ctr"/>
            <a:endParaRPr lang="en-US"/>
          </a:p>
        </p:txBody>
      </p:sp>
      <p:sp>
        <p:nvSpPr>
          <p:cNvPr id="35" name="Content Placeholder 2">
            <a:extLst>
              <a:ext uri="{FF2B5EF4-FFF2-40B4-BE49-F238E27FC236}">
                <a16:creationId xmlns:a16="http://schemas.microsoft.com/office/drawing/2014/main" id="{F49266C6-2CC3-43B5-9C3E-8E70BD76CBED}"/>
              </a:ext>
            </a:extLst>
          </p:cNvPr>
          <p:cNvSpPr txBox="1">
            <a:spLocks/>
          </p:cNvSpPr>
          <p:nvPr/>
        </p:nvSpPr>
        <p:spPr>
          <a:xfrm>
            <a:off x="4227406" y="1541719"/>
            <a:ext cx="3721910"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16. Create unique name for this device. Include initials and number</a:t>
            </a:r>
          </a:p>
          <a:p>
            <a:pPr algn="ctr"/>
            <a:endParaRPr lang="en-US"/>
          </a:p>
        </p:txBody>
      </p:sp>
      <p:sp>
        <p:nvSpPr>
          <p:cNvPr id="36" name="Content Placeholder 2">
            <a:extLst>
              <a:ext uri="{FF2B5EF4-FFF2-40B4-BE49-F238E27FC236}">
                <a16:creationId xmlns:a16="http://schemas.microsoft.com/office/drawing/2014/main" id="{336DFB43-07F2-4DEB-AF94-1D8C89ABFDBF}"/>
              </a:ext>
            </a:extLst>
          </p:cNvPr>
          <p:cNvSpPr txBox="1">
            <a:spLocks/>
          </p:cNvSpPr>
          <p:nvPr/>
        </p:nvSpPr>
        <p:spPr>
          <a:xfrm>
            <a:off x="8180628" y="1376787"/>
            <a:ext cx="3532647"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17. Observe “Connected to network”, “Provision Complete” then Device showing in Ap </a:t>
            </a:r>
          </a:p>
          <a:p>
            <a:pPr algn="ctr"/>
            <a:endParaRPr lang="en-US"/>
          </a:p>
        </p:txBody>
      </p:sp>
      <p:sp>
        <p:nvSpPr>
          <p:cNvPr id="14" name="Content Placeholder 2">
            <a:extLst>
              <a:ext uri="{FF2B5EF4-FFF2-40B4-BE49-F238E27FC236}">
                <a16:creationId xmlns:a16="http://schemas.microsoft.com/office/drawing/2014/main" id="{0FFE283C-844A-48DD-956A-9A6C7D9275AC}"/>
              </a:ext>
            </a:extLst>
          </p:cNvPr>
          <p:cNvSpPr txBox="1">
            <a:spLocks/>
          </p:cNvSpPr>
          <p:nvPr/>
        </p:nvSpPr>
        <p:spPr>
          <a:xfrm>
            <a:off x="579919" y="5549634"/>
            <a:ext cx="11133356" cy="749177"/>
          </a:xfrm>
          <a:prstGeom prst="rect">
            <a:avLst/>
          </a:prstGeom>
        </p:spPr>
        <p:txBody>
          <a:bodyPr vert="horz" lIns="91376" tIns="45688" rIns="91376" bIns="45688" rtlCol="0">
            <a:normAutofit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sz="1800" dirty="0"/>
              <a:t>18. Click either Green or Red Circle to turn the LED on a Device ON or OFF respectively.</a:t>
            </a:r>
          </a:p>
          <a:p>
            <a:pPr marL="0" indent="0">
              <a:buNone/>
            </a:pPr>
            <a:r>
              <a:rPr lang="en-US" sz="1800" dirty="0"/>
              <a:t>Green and Red Circles in the Group section affect all Devices. The lower Circles affect a specific Device. </a:t>
            </a:r>
          </a:p>
          <a:p>
            <a:pPr algn="ctr"/>
            <a:endParaRPr lang="en-US" dirty="0"/>
          </a:p>
        </p:txBody>
      </p:sp>
      <p:pic>
        <p:nvPicPr>
          <p:cNvPr id="20" name="Picture 19" descr="A screenshot of a cell phone&#10;&#10;Description automatically generated">
            <a:extLst>
              <a:ext uri="{FF2B5EF4-FFF2-40B4-BE49-F238E27FC236}">
                <a16:creationId xmlns:a16="http://schemas.microsoft.com/office/drawing/2014/main" id="{C362A6C5-7779-4CE9-88BB-DE670010351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96137" y="2354599"/>
            <a:ext cx="1509607" cy="3103083"/>
          </a:xfrm>
          <a:prstGeom prst="rect">
            <a:avLst/>
          </a:prstGeom>
        </p:spPr>
      </p:pic>
      <p:sp>
        <p:nvSpPr>
          <p:cNvPr id="16" name="Rectangle 15">
            <a:extLst>
              <a:ext uri="{FF2B5EF4-FFF2-40B4-BE49-F238E27FC236}">
                <a16:creationId xmlns:a16="http://schemas.microsoft.com/office/drawing/2014/main" id="{C52DA930-C833-4C5A-B73A-6CB0901093D8}"/>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lumMod val="40000"/>
                    <a:lumOff val="60000"/>
                  </a:schemeClr>
                </a:solidFill>
              </a:rPr>
              <a:t>Android</a:t>
            </a:r>
          </a:p>
        </p:txBody>
      </p:sp>
    </p:spTree>
    <p:extLst>
      <p:ext uri="{BB962C8B-B14F-4D97-AF65-F5344CB8AC3E}">
        <p14:creationId xmlns:p14="http://schemas.microsoft.com/office/powerpoint/2010/main" val="405047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A41E951C-3486-4E16-943C-A29C5157479F}"/>
              </a:ext>
            </a:extLst>
          </p:cNvPr>
          <p:cNvSpPr>
            <a:spLocks noGrp="1"/>
          </p:cNvSpPr>
          <p:nvPr>
            <p:ph type="body" sz="quarter" idx="10"/>
          </p:nvPr>
        </p:nvSpPr>
        <p:spPr/>
        <p:txBody>
          <a:bodyPr/>
          <a:lstStyle/>
          <a:p>
            <a:r>
              <a:rPr lang="en-US" sz="3000" dirty="0"/>
              <a:t>IDE Overview</a:t>
            </a:r>
          </a:p>
        </p:txBody>
      </p:sp>
      <p:pic>
        <p:nvPicPr>
          <p:cNvPr id="6" name="Content Placeholder 4">
            <a:extLst>
              <a:ext uri="{FF2B5EF4-FFF2-40B4-BE49-F238E27FC236}">
                <a16:creationId xmlns:a16="http://schemas.microsoft.com/office/drawing/2014/main" id="{92DE3C5F-CC41-4BF8-A9A6-EDB4D64433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50379" y="1072600"/>
            <a:ext cx="6759033" cy="5176837"/>
          </a:xfrm>
          <a:prstGeom prst="rect">
            <a:avLst/>
          </a:prstGeom>
        </p:spPr>
      </p:pic>
      <p:sp>
        <p:nvSpPr>
          <p:cNvPr id="7" name="Content Placeholder 1">
            <a:extLst>
              <a:ext uri="{FF2B5EF4-FFF2-40B4-BE49-F238E27FC236}">
                <a16:creationId xmlns:a16="http://schemas.microsoft.com/office/drawing/2014/main" id="{533C9F2F-27B4-4393-A894-FE2BBE7A6ADB}"/>
              </a:ext>
            </a:extLst>
          </p:cNvPr>
          <p:cNvSpPr txBox="1">
            <a:spLocks noGrp="1"/>
          </p:cNvSpPr>
          <p:nvPr>
            <p:ph sz="quarter" idx="33"/>
          </p:nvPr>
        </p:nvSpPr>
        <p:spPr bwMode="auto">
          <a:xfrm>
            <a:off x="418793" y="1490597"/>
            <a:ext cx="4253691" cy="4535134"/>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r>
              <a:rPr lang="en-US" dirty="0" err="1"/>
              <a:t>ModusToolbox</a:t>
            </a:r>
            <a:r>
              <a:rPr lang="en-US" dirty="0"/>
              <a:t> based on </a:t>
            </a:r>
            <a:r>
              <a:rPr lang="en-US" dirty="0" err="1"/>
              <a:t>Elcipse</a:t>
            </a:r>
            <a:r>
              <a:rPr lang="en-US" dirty="0"/>
              <a:t> IDE “Oxygen” version</a:t>
            </a:r>
          </a:p>
          <a:p>
            <a:r>
              <a:rPr lang="en-US" dirty="0"/>
              <a:t>Quick Panel is unique to </a:t>
            </a:r>
            <a:r>
              <a:rPr lang="en-US" dirty="0" err="1"/>
              <a:t>ModusToolbox</a:t>
            </a:r>
            <a:r>
              <a:rPr lang="en-US" dirty="0"/>
              <a:t>, providing links for</a:t>
            </a:r>
          </a:p>
          <a:p>
            <a:pPr lvl="1"/>
            <a:r>
              <a:rPr lang="en-US" dirty="0"/>
              <a:t>Device Configurator</a:t>
            </a:r>
          </a:p>
          <a:p>
            <a:pPr lvl="1"/>
            <a:r>
              <a:rPr lang="en-US" dirty="0"/>
              <a:t>Middleware Selection</a:t>
            </a:r>
          </a:p>
          <a:p>
            <a:pPr lvl="1"/>
            <a:r>
              <a:rPr lang="en-US" dirty="0"/>
              <a:t>Build + Program application</a:t>
            </a:r>
          </a:p>
          <a:p>
            <a:pPr lvl="1"/>
            <a:r>
              <a:rPr lang="en-US" dirty="0"/>
              <a:t>SDK tools</a:t>
            </a:r>
          </a:p>
          <a:p>
            <a:r>
              <a:rPr lang="en-US" dirty="0"/>
              <a:t>Documentation for IDE, SDK under </a:t>
            </a:r>
            <a:r>
              <a:rPr lang="en-US" b="1" dirty="0"/>
              <a:t>Help </a:t>
            </a:r>
            <a:r>
              <a:rPr lang="en-US" dirty="0"/>
              <a:t>menu</a:t>
            </a:r>
          </a:p>
          <a:p>
            <a:endParaRPr lang="en-US" dirty="0"/>
          </a:p>
          <a:p>
            <a:pPr lvl="1"/>
            <a:endParaRPr lang="en-US" dirty="0"/>
          </a:p>
          <a:p>
            <a:pPr lvl="1"/>
            <a:endParaRPr lang="en-US" dirty="0"/>
          </a:p>
          <a:p>
            <a:pPr marL="1012825" lvl="2" indent="-457200">
              <a:buFont typeface="+mj-lt"/>
              <a:buAutoNum type="arabicPeriod"/>
            </a:pPr>
            <a:endParaRPr lang="en-US" dirty="0"/>
          </a:p>
        </p:txBody>
      </p:sp>
      <p:sp>
        <p:nvSpPr>
          <p:cNvPr id="2" name="Rectangle 1">
            <a:extLst>
              <a:ext uri="{FF2B5EF4-FFF2-40B4-BE49-F238E27FC236}">
                <a16:creationId xmlns:a16="http://schemas.microsoft.com/office/drawing/2014/main" id="{555FC4A4-36E4-4253-91EB-1D6E02B18B31}"/>
              </a:ext>
            </a:extLst>
          </p:cNvPr>
          <p:cNvSpPr/>
          <p:nvPr/>
        </p:nvSpPr>
        <p:spPr>
          <a:xfrm>
            <a:off x="10697226" y="2980039"/>
            <a:ext cx="764089" cy="4489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Outline</a:t>
            </a:r>
          </a:p>
        </p:txBody>
      </p:sp>
    </p:spTree>
    <p:extLst>
      <p:ext uri="{BB962C8B-B14F-4D97-AF65-F5344CB8AC3E}">
        <p14:creationId xmlns:p14="http://schemas.microsoft.com/office/powerpoint/2010/main" val="2791855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Mesh Dimmable Light (iOS)</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373823" y="1304145"/>
            <a:ext cx="11358323" cy="1115161"/>
          </a:xfrm>
        </p:spPr>
        <p:txBody>
          <a:bodyPr>
            <a:normAutofit fontScale="92500" lnSpcReduction="20000"/>
          </a:bodyPr>
          <a:lstStyle/>
          <a:p>
            <a:pPr marL="0" indent="0">
              <a:buNone/>
            </a:pPr>
            <a:r>
              <a:rPr lang="en-US" dirty="0"/>
              <a:t>For an iOS device, these screen shots provide guidance – for Android, jump back…</a:t>
            </a:r>
          </a:p>
          <a:p>
            <a:pPr marL="0" indent="0">
              <a:buNone/>
            </a:pPr>
            <a:r>
              <a:rPr lang="en-US" dirty="0"/>
              <a:t>9. Run the Mesh Lighting application to provision the device.</a:t>
            </a:r>
          </a:p>
          <a:p>
            <a:pPr marL="456846" lvl="1" indent="0">
              <a:buNone/>
            </a:pPr>
            <a:r>
              <a:rPr lang="en-US" sz="1800" dirty="0"/>
              <a:t>Hint: If you don't see any devices after ~10 seconds, exit the app, stop/restart BLE then try again.</a:t>
            </a:r>
          </a:p>
          <a:p>
            <a:endParaRPr lang="en-US" dirty="0"/>
          </a:p>
        </p:txBody>
      </p:sp>
      <p:pic>
        <p:nvPicPr>
          <p:cNvPr id="20" name="Picture 1" descr="4b8adb49-ebbf-447e-8748-299f50671b6b@namprd04">
            <a:extLst>
              <a:ext uri="{FF2B5EF4-FFF2-40B4-BE49-F238E27FC236}">
                <a16:creationId xmlns:a16="http://schemas.microsoft.com/office/drawing/2014/main" id="{F895EB55-F44E-4513-BBA0-99B2C383DCD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17670" y="3418602"/>
            <a:ext cx="1398348" cy="24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f1fd0f01-beab-4363-a717-e476f8359689@namprd04">
            <a:extLst>
              <a:ext uri="{FF2B5EF4-FFF2-40B4-BE49-F238E27FC236}">
                <a16:creationId xmlns:a16="http://schemas.microsoft.com/office/drawing/2014/main" id="{300B8A4A-C0FA-4800-A059-131BBB4533C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68394" y="3414996"/>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descr="53af3f36-4de0-4127-85be-f32978b0bd2f@namprd04">
            <a:extLst>
              <a:ext uri="{FF2B5EF4-FFF2-40B4-BE49-F238E27FC236}">
                <a16:creationId xmlns:a16="http://schemas.microsoft.com/office/drawing/2014/main" id="{3B6F26C6-7455-4596-9EBC-78D4C1CB847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20495" y="3413839"/>
            <a:ext cx="1398348" cy="24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 descr="13dafaac-5bdd-4c68-bfb5-8c24c0f2dc9e@namprd04">
            <a:extLst>
              <a:ext uri="{FF2B5EF4-FFF2-40B4-BE49-F238E27FC236}">
                <a16:creationId xmlns:a16="http://schemas.microsoft.com/office/drawing/2014/main" id="{5A611AC1-2158-4069-93F5-07BEB217B8E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69923" y="3417445"/>
            <a:ext cx="1396327" cy="249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Content Placeholder 2">
            <a:extLst>
              <a:ext uri="{FF2B5EF4-FFF2-40B4-BE49-F238E27FC236}">
                <a16:creationId xmlns:a16="http://schemas.microsoft.com/office/drawing/2014/main" id="{AE96BEC8-4495-4DF4-B867-74A5EC1C7F37}"/>
              </a:ext>
            </a:extLst>
          </p:cNvPr>
          <p:cNvSpPr txBox="1">
            <a:spLocks/>
          </p:cNvSpPr>
          <p:nvPr/>
        </p:nvSpPr>
        <p:spPr>
          <a:xfrm>
            <a:off x="1555103" y="2548066"/>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10. iOS Ap may have previous Networks </a:t>
            </a:r>
          </a:p>
          <a:p>
            <a:pPr algn="ctr"/>
            <a:endParaRPr lang="en-US" dirty="0"/>
          </a:p>
        </p:txBody>
      </p:sp>
      <p:sp>
        <p:nvSpPr>
          <p:cNvPr id="28" name="Content Placeholder 2">
            <a:extLst>
              <a:ext uri="{FF2B5EF4-FFF2-40B4-BE49-F238E27FC236}">
                <a16:creationId xmlns:a16="http://schemas.microsoft.com/office/drawing/2014/main" id="{DE85C619-5DA3-46CF-85D9-DC6104130E3E}"/>
              </a:ext>
            </a:extLst>
          </p:cNvPr>
          <p:cNvSpPr txBox="1">
            <a:spLocks/>
          </p:cNvSpPr>
          <p:nvPr/>
        </p:nvSpPr>
        <p:spPr>
          <a:xfrm>
            <a:off x="3704208" y="2529405"/>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11. Create a New Network</a:t>
            </a:r>
          </a:p>
          <a:p>
            <a:pPr algn="ctr"/>
            <a:endParaRPr lang="en-US" dirty="0"/>
          </a:p>
        </p:txBody>
      </p:sp>
      <p:sp>
        <p:nvSpPr>
          <p:cNvPr id="29" name="Content Placeholder 2">
            <a:extLst>
              <a:ext uri="{FF2B5EF4-FFF2-40B4-BE49-F238E27FC236}">
                <a16:creationId xmlns:a16="http://schemas.microsoft.com/office/drawing/2014/main" id="{BFC98DD1-9B2E-46CC-9DCA-65973EB2B08F}"/>
              </a:ext>
            </a:extLst>
          </p:cNvPr>
          <p:cNvSpPr txBox="1">
            <a:spLocks/>
          </p:cNvSpPr>
          <p:nvPr/>
        </p:nvSpPr>
        <p:spPr>
          <a:xfrm>
            <a:off x="5853313" y="2529404"/>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12. Observe New Network Added </a:t>
            </a:r>
          </a:p>
          <a:p>
            <a:pPr algn="ctr"/>
            <a:endParaRPr lang="en-US" dirty="0"/>
          </a:p>
        </p:txBody>
      </p:sp>
      <p:sp>
        <p:nvSpPr>
          <p:cNvPr id="30" name="Content Placeholder 2">
            <a:extLst>
              <a:ext uri="{FF2B5EF4-FFF2-40B4-BE49-F238E27FC236}">
                <a16:creationId xmlns:a16="http://schemas.microsoft.com/office/drawing/2014/main" id="{3F61B313-58B2-4E72-AC49-E693B991FAD0}"/>
              </a:ext>
            </a:extLst>
          </p:cNvPr>
          <p:cNvSpPr txBox="1">
            <a:spLocks/>
          </p:cNvSpPr>
          <p:nvPr/>
        </p:nvSpPr>
        <p:spPr>
          <a:xfrm>
            <a:off x="8002418" y="2548066"/>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13. Open New Network and add Office Group  </a:t>
            </a:r>
          </a:p>
          <a:p>
            <a:pPr algn="ctr"/>
            <a:endParaRPr lang="en-US" dirty="0"/>
          </a:p>
        </p:txBody>
      </p:sp>
      <p:sp>
        <p:nvSpPr>
          <p:cNvPr id="32" name="Rectangle 31">
            <a:extLst>
              <a:ext uri="{FF2B5EF4-FFF2-40B4-BE49-F238E27FC236}">
                <a16:creationId xmlns:a16="http://schemas.microsoft.com/office/drawing/2014/main" id="{96924D04-EC65-418A-886D-18EF86251C85}"/>
              </a:ext>
            </a:extLst>
          </p:cNvPr>
          <p:cNvSpPr/>
          <p:nvPr/>
        </p:nvSpPr>
        <p:spPr>
          <a:xfrm rot="5400000">
            <a:off x="8742380" y="2951180"/>
            <a:ext cx="6400800" cy="498439"/>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Apple iOS</a:t>
            </a:r>
          </a:p>
        </p:txBody>
      </p:sp>
    </p:spTree>
    <p:extLst>
      <p:ext uri="{BB962C8B-B14F-4D97-AF65-F5344CB8AC3E}">
        <p14:creationId xmlns:p14="http://schemas.microsoft.com/office/powerpoint/2010/main" val="1667776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Ch4 </a:t>
            </a:r>
            <a:r>
              <a:rPr lang="en-US" altLang="zh-CN" dirty="0">
                <a:sym typeface="Wingdings" panose="05000000000000000000" pitchFamily="2" charset="2"/>
              </a:rPr>
              <a:t> Mesh Dimmable Light (iOS)</a:t>
            </a:r>
            <a:endParaRPr lang="en-US" dirty="0"/>
          </a:p>
        </p:txBody>
      </p:sp>
      <p:pic>
        <p:nvPicPr>
          <p:cNvPr id="4" name="Picture 6" descr="a3658a8f-276d-4218-a241-207e6eccf228@namprd04">
            <a:extLst>
              <a:ext uri="{FF2B5EF4-FFF2-40B4-BE49-F238E27FC236}">
                <a16:creationId xmlns:a16="http://schemas.microsoft.com/office/drawing/2014/main" id="{725888B8-763D-4578-B154-84E472B77CA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33437" y="3056213"/>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3f218f94-6605-4c4a-904e-afb5200985a2@namprd04">
            <a:extLst>
              <a:ext uri="{FF2B5EF4-FFF2-40B4-BE49-F238E27FC236}">
                <a16:creationId xmlns:a16="http://schemas.microsoft.com/office/drawing/2014/main" id="{F236021E-11C0-4589-B65D-471BDCEB0E8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99085" y="3060976"/>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97126894-3984-4244-b23a-a51dab74d25c@namprd04">
            <a:extLst>
              <a:ext uri="{FF2B5EF4-FFF2-40B4-BE49-F238E27FC236}">
                <a16:creationId xmlns:a16="http://schemas.microsoft.com/office/drawing/2014/main" id="{98D3FB7B-F087-4AA7-8408-181C36C9BD7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38653" y="3059819"/>
            <a:ext cx="1398348" cy="24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93D5DA23-FF1F-4721-9CB4-78B239599CFF}"/>
              </a:ext>
            </a:extLst>
          </p:cNvPr>
          <p:cNvSpPr txBox="1">
            <a:spLocks/>
          </p:cNvSpPr>
          <p:nvPr/>
        </p:nvSpPr>
        <p:spPr>
          <a:xfrm>
            <a:off x="2864702" y="2124855"/>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15. Add a device to Office Group </a:t>
            </a:r>
          </a:p>
          <a:p>
            <a:pPr algn="ctr"/>
            <a:endParaRPr lang="en-US" dirty="0"/>
          </a:p>
        </p:txBody>
      </p:sp>
      <p:sp>
        <p:nvSpPr>
          <p:cNvPr id="8" name="Content Placeholder 2">
            <a:extLst>
              <a:ext uri="{FF2B5EF4-FFF2-40B4-BE49-F238E27FC236}">
                <a16:creationId xmlns:a16="http://schemas.microsoft.com/office/drawing/2014/main" id="{3AF85363-EF25-4230-9EDA-3470E076B93B}"/>
              </a:ext>
            </a:extLst>
          </p:cNvPr>
          <p:cNvSpPr txBox="1">
            <a:spLocks/>
          </p:cNvSpPr>
          <p:nvPr/>
        </p:nvSpPr>
        <p:spPr>
          <a:xfrm>
            <a:off x="4833927" y="2124854"/>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16. Observe the Device Provision</a:t>
            </a:r>
          </a:p>
          <a:p>
            <a:pPr marL="0" indent="0" algn="ctr">
              <a:buNone/>
            </a:pPr>
            <a:endParaRPr lang="en-US" dirty="0"/>
          </a:p>
        </p:txBody>
      </p:sp>
      <p:sp>
        <p:nvSpPr>
          <p:cNvPr id="9" name="Content Placeholder 2">
            <a:extLst>
              <a:ext uri="{FF2B5EF4-FFF2-40B4-BE49-F238E27FC236}">
                <a16:creationId xmlns:a16="http://schemas.microsoft.com/office/drawing/2014/main" id="{E38AFB2F-73A0-44B3-A7F7-8F691CCA8C66}"/>
              </a:ext>
            </a:extLst>
          </p:cNvPr>
          <p:cNvSpPr txBox="1">
            <a:spLocks/>
          </p:cNvSpPr>
          <p:nvPr/>
        </p:nvSpPr>
        <p:spPr>
          <a:xfrm>
            <a:off x="6773169" y="2124853"/>
            <a:ext cx="1922106" cy="977813"/>
          </a:xfrm>
          <a:prstGeom prst="rect">
            <a:avLst/>
          </a:prstGeom>
        </p:spPr>
        <p:txBody>
          <a:bodyPr vert="horz" lIns="91376" tIns="45688" rIns="91376" bIns="45688" rtlCol="0">
            <a:normAutofit fontScale="925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17. Observe New Device added to the Group </a:t>
            </a:r>
          </a:p>
          <a:p>
            <a:pPr algn="ctr"/>
            <a:endParaRPr lang="en-US" dirty="0"/>
          </a:p>
        </p:txBody>
      </p:sp>
      <p:sp>
        <p:nvSpPr>
          <p:cNvPr id="16" name="Rectangle 15">
            <a:extLst>
              <a:ext uri="{FF2B5EF4-FFF2-40B4-BE49-F238E27FC236}">
                <a16:creationId xmlns:a16="http://schemas.microsoft.com/office/drawing/2014/main" id="{A03F2E4C-D5C3-400B-AE2C-6342E2C4EB7A}"/>
              </a:ext>
            </a:extLst>
          </p:cNvPr>
          <p:cNvSpPr/>
          <p:nvPr/>
        </p:nvSpPr>
        <p:spPr>
          <a:xfrm rot="5400000">
            <a:off x="8742380" y="2951180"/>
            <a:ext cx="6400800" cy="498439"/>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Apple iOS</a:t>
            </a:r>
          </a:p>
        </p:txBody>
      </p:sp>
      <p:sp>
        <p:nvSpPr>
          <p:cNvPr id="17" name="Content Placeholder 2">
            <a:extLst>
              <a:ext uri="{FF2B5EF4-FFF2-40B4-BE49-F238E27FC236}">
                <a16:creationId xmlns:a16="http://schemas.microsoft.com/office/drawing/2014/main" id="{9779E338-95FD-42FE-9BD5-9D4870C13173}"/>
              </a:ext>
            </a:extLst>
          </p:cNvPr>
          <p:cNvSpPr txBox="1">
            <a:spLocks/>
          </p:cNvSpPr>
          <p:nvPr/>
        </p:nvSpPr>
        <p:spPr>
          <a:xfrm>
            <a:off x="8905299" y="3056213"/>
            <a:ext cx="1922106" cy="1690558"/>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Click the ON and OFF buttons and see the lights on the board change.</a:t>
            </a:r>
          </a:p>
          <a:p>
            <a:pPr algn="ctr"/>
            <a:endParaRPr lang="en-US" dirty="0"/>
          </a:p>
        </p:txBody>
      </p:sp>
      <p:pic>
        <p:nvPicPr>
          <p:cNvPr id="18" name="Picture 5" descr="abcac87f-9870-4471-942f-2a78b2da93f1@namprd04">
            <a:extLst>
              <a:ext uri="{FF2B5EF4-FFF2-40B4-BE49-F238E27FC236}">
                <a16:creationId xmlns:a16="http://schemas.microsoft.com/office/drawing/2014/main" id="{E19DC58C-B89E-477C-987B-C6D79907312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03425" y="3056213"/>
            <a:ext cx="1396327" cy="249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ontent Placeholder 2">
            <a:extLst>
              <a:ext uri="{FF2B5EF4-FFF2-40B4-BE49-F238E27FC236}">
                <a16:creationId xmlns:a16="http://schemas.microsoft.com/office/drawing/2014/main" id="{DABC5663-8C84-4261-8DC3-6DFE6DD4030B}"/>
              </a:ext>
            </a:extLst>
          </p:cNvPr>
          <p:cNvSpPr txBox="1">
            <a:spLocks/>
          </p:cNvSpPr>
          <p:nvPr/>
        </p:nvSpPr>
        <p:spPr>
          <a:xfrm>
            <a:off x="940535" y="2135729"/>
            <a:ext cx="1922106" cy="648604"/>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14. Open Group</a:t>
            </a:r>
          </a:p>
          <a:p>
            <a:pPr algn="ctr"/>
            <a:endParaRPr lang="en-US" dirty="0"/>
          </a:p>
        </p:txBody>
      </p:sp>
    </p:spTree>
    <p:extLst>
      <p:ext uri="{BB962C8B-B14F-4D97-AF65-F5344CB8AC3E}">
        <p14:creationId xmlns:p14="http://schemas.microsoft.com/office/powerpoint/2010/main" val="1676580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a:t>Exercise Ch4 </a:t>
            </a:r>
            <a:r>
              <a:rPr lang="en-US" altLang="zh-CN">
                <a:sym typeface="Wingdings" panose="05000000000000000000" pitchFamily="2" charset="2"/>
              </a:rPr>
              <a:t> 4.1 Mesh with Dimmable Light</a:t>
            </a:r>
            <a:endParaRPr lang="en-US"/>
          </a:p>
        </p:txBody>
      </p:sp>
      <p:sp>
        <p:nvSpPr>
          <p:cNvPr id="14" name="Content Placeholder 2">
            <a:extLst>
              <a:ext uri="{FF2B5EF4-FFF2-40B4-BE49-F238E27FC236}">
                <a16:creationId xmlns:a16="http://schemas.microsoft.com/office/drawing/2014/main" id="{0FFE283C-844A-48DD-956A-9A6C7D9275AC}"/>
              </a:ext>
            </a:extLst>
          </p:cNvPr>
          <p:cNvSpPr txBox="1">
            <a:spLocks/>
          </p:cNvSpPr>
          <p:nvPr/>
        </p:nvSpPr>
        <p:spPr>
          <a:xfrm>
            <a:off x="579919" y="1468583"/>
            <a:ext cx="11133356" cy="817418"/>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sz="1800" dirty="0"/>
              <a:t>19. Observe activity in the Console reacting to actions on the Ap. </a:t>
            </a:r>
          </a:p>
          <a:p>
            <a:endParaRPr lang="en-US" dirty="0"/>
          </a:p>
        </p:txBody>
      </p:sp>
      <p:pic>
        <p:nvPicPr>
          <p:cNvPr id="4" name="Picture 3">
            <a:extLst>
              <a:ext uri="{FF2B5EF4-FFF2-40B4-BE49-F238E27FC236}">
                <a16:creationId xmlns:a16="http://schemas.microsoft.com/office/drawing/2014/main" id="{19BD7AF7-3F4A-45CE-878E-6BE5758300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67345" y="1877292"/>
            <a:ext cx="7301345" cy="4283589"/>
          </a:xfrm>
          <a:prstGeom prst="rect">
            <a:avLst/>
          </a:prstGeom>
        </p:spPr>
      </p:pic>
    </p:spTree>
    <p:extLst>
      <p:ext uri="{BB962C8B-B14F-4D97-AF65-F5344CB8AC3E}">
        <p14:creationId xmlns:p14="http://schemas.microsoft.com/office/powerpoint/2010/main" val="3571939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Add Lights &amp; Modify Group</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3" y="1471474"/>
            <a:ext cx="10886516" cy="1715072"/>
          </a:xfrm>
        </p:spPr>
        <p:txBody>
          <a:bodyPr>
            <a:normAutofit/>
          </a:bodyPr>
          <a:lstStyle/>
          <a:p>
            <a:pPr marL="0" indent="-342900" defTabSz="913852">
              <a:buClr>
                <a:schemeClr val="accent1"/>
              </a:buClr>
              <a:buSzPct val="100000"/>
              <a:buFont typeface="Wingdings" pitchFamily="2" charset="2"/>
              <a:buChar char="§"/>
            </a:pPr>
            <a:r>
              <a:rPr lang="en-US" altLang="ja-JP" b="1" kern="800" dirty="0">
                <a:solidFill>
                  <a:srgbClr val="005596"/>
                </a:solidFill>
              </a:rPr>
              <a:t>Purpose: Add lights. Associate devices to groups</a:t>
            </a:r>
            <a:r>
              <a:rPr lang="en-US" b="1" kern="800" dirty="0">
                <a:solidFill>
                  <a:srgbClr val="005596"/>
                </a:solidFill>
              </a:rPr>
              <a:t> </a:t>
            </a:r>
          </a:p>
          <a:p>
            <a:pPr marL="457200" indent="-457200">
              <a:buFont typeface="+mj-lt"/>
              <a:buAutoNum type="arabicPeriod"/>
            </a:pPr>
            <a:r>
              <a:rPr lang="en-US" dirty="0"/>
              <a:t>Program </a:t>
            </a:r>
            <a:r>
              <a:rPr lang="en-US" dirty="0" err="1"/>
              <a:t>LightDimmable</a:t>
            </a:r>
            <a:r>
              <a:rPr lang="en-US" dirty="0"/>
              <a:t> application into more mesh kits.</a:t>
            </a:r>
          </a:p>
        </p:txBody>
      </p:sp>
      <p:pic>
        <p:nvPicPr>
          <p:cNvPr id="1026" name="Picture 2">
            <a:extLst>
              <a:ext uri="{FF2B5EF4-FFF2-40B4-BE49-F238E27FC236}">
                <a16:creationId xmlns:a16="http://schemas.microsoft.com/office/drawing/2014/main" id="{B212AEFC-8FE6-4426-B7BC-A9B98FCAF8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25636" y="2514598"/>
            <a:ext cx="7675414" cy="383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54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Lights &amp; Group Android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8628224" cy="4554259"/>
          </a:xfrm>
        </p:spPr>
        <p:txBody>
          <a:bodyPr>
            <a:normAutofit/>
          </a:bodyPr>
          <a:lstStyle/>
          <a:p>
            <a:pPr marL="457200" indent="-457200">
              <a:buFont typeface="+mj-lt"/>
              <a:buAutoNum type="arabicPeriod" startAt="2"/>
            </a:pPr>
            <a:r>
              <a:rPr lang="en-US" dirty="0"/>
              <a:t>Provision the new </a:t>
            </a:r>
            <a:r>
              <a:rPr lang="en-US" dirty="0" err="1"/>
              <a:t>LightDimmable</a:t>
            </a:r>
            <a:r>
              <a:rPr lang="en-US" dirty="0"/>
              <a:t> kits.</a:t>
            </a:r>
          </a:p>
          <a:p>
            <a:pPr marL="456846" lvl="1" indent="0">
              <a:buNone/>
            </a:pPr>
            <a:r>
              <a:rPr lang="en-US" dirty="0"/>
              <a:t>Repeat steps 15-17 in the previous exercise</a:t>
            </a:r>
          </a:p>
          <a:p>
            <a:pPr marL="456846" lvl="1" indent="0">
              <a:buNone/>
            </a:pPr>
            <a:endParaRPr lang="en-US" dirty="0"/>
          </a:p>
          <a:p>
            <a:r>
              <a:rPr lang="en-US" dirty="0"/>
              <a:t>What are some ways to identify one device in a group?</a:t>
            </a:r>
          </a:p>
        </p:txBody>
      </p:sp>
      <p:pic>
        <p:nvPicPr>
          <p:cNvPr id="6" name="Picture 5" descr="A screenshot of a cell phone&#10;&#10;Description automatically generated">
            <a:extLst>
              <a:ext uri="{FF2B5EF4-FFF2-40B4-BE49-F238E27FC236}">
                <a16:creationId xmlns:a16="http://schemas.microsoft.com/office/drawing/2014/main" id="{0497933C-15E0-473D-986F-D5A3558D79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40070" y="1471473"/>
            <a:ext cx="2297113" cy="4721844"/>
          </a:xfrm>
          <a:prstGeom prst="rect">
            <a:avLst/>
          </a:prstGeom>
        </p:spPr>
      </p:pic>
      <p:sp>
        <p:nvSpPr>
          <p:cNvPr id="5" name="Rectangle 4">
            <a:extLst>
              <a:ext uri="{FF2B5EF4-FFF2-40B4-BE49-F238E27FC236}">
                <a16:creationId xmlns:a16="http://schemas.microsoft.com/office/drawing/2014/main" id="{E20040B3-5423-482E-87B3-B9EEC81966DD}"/>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lumMod val="40000"/>
                    <a:lumOff val="60000"/>
                  </a:schemeClr>
                </a:solidFill>
              </a:rPr>
              <a:t>Android</a:t>
            </a:r>
          </a:p>
        </p:txBody>
      </p:sp>
    </p:spTree>
    <p:extLst>
      <p:ext uri="{BB962C8B-B14F-4D97-AF65-F5344CB8AC3E}">
        <p14:creationId xmlns:p14="http://schemas.microsoft.com/office/powerpoint/2010/main" val="184591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Lights &amp; Group Android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4"/>
            <a:ext cx="8628224" cy="1410272"/>
          </a:xfrm>
        </p:spPr>
        <p:txBody>
          <a:bodyPr>
            <a:normAutofit/>
          </a:bodyPr>
          <a:lstStyle/>
          <a:p>
            <a:pPr marL="0" indent="0">
              <a:buNone/>
            </a:pPr>
            <a:r>
              <a:rPr lang="en-US"/>
              <a:t>3. Provision the new </a:t>
            </a:r>
            <a:r>
              <a:rPr lang="en-US" err="1"/>
              <a:t>LightDimmable</a:t>
            </a:r>
            <a:r>
              <a:rPr lang="en-US"/>
              <a:t> kits.</a:t>
            </a:r>
          </a:p>
          <a:p>
            <a:pPr marL="456846" lvl="1" indent="0">
              <a:buNone/>
            </a:pPr>
            <a:r>
              <a:rPr lang="en-US"/>
              <a:t>Repeat steps 15-17 in the previous exercise for each kit</a:t>
            </a:r>
          </a:p>
          <a:p>
            <a:endParaRPr lang="en-US"/>
          </a:p>
        </p:txBody>
      </p:sp>
      <p:pic>
        <p:nvPicPr>
          <p:cNvPr id="26" name="Picture 25" descr="A screenshot of a cell phone&#10;&#10;Description automatically generated">
            <a:extLst>
              <a:ext uri="{FF2B5EF4-FFF2-40B4-BE49-F238E27FC236}">
                <a16:creationId xmlns:a16="http://schemas.microsoft.com/office/drawing/2014/main" id="{D7E61626-AB09-4CC1-8E85-30CC291EFE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016" y="2491378"/>
            <a:ext cx="1081018" cy="2222093"/>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1D0EF651-31AA-46DD-9305-037942A6E8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2902" y="2491378"/>
            <a:ext cx="1081019" cy="2222094"/>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04FB18AF-7B7B-4EEB-862C-D5382CCAE8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13420" y="2491378"/>
            <a:ext cx="1081018" cy="2222093"/>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61C64003-2062-4AA1-A0AC-464D6EAE420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53187" y="2491378"/>
            <a:ext cx="1081018" cy="2222093"/>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D155FBA6-3274-48B0-A183-CC88537FFF0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23704" y="2491378"/>
            <a:ext cx="1081018" cy="2222093"/>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B350A5B3-6DDF-4E75-AAA9-A6B8D70E907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22536" y="2491378"/>
            <a:ext cx="1081018" cy="2222093"/>
          </a:xfrm>
          <a:prstGeom prst="rect">
            <a:avLst/>
          </a:prstGeom>
        </p:spPr>
      </p:pic>
      <p:pic>
        <p:nvPicPr>
          <p:cNvPr id="38" name="Picture 37" descr="A screenshot of a cell phone&#10;&#10;Description automatically generated">
            <a:extLst>
              <a:ext uri="{FF2B5EF4-FFF2-40B4-BE49-F238E27FC236}">
                <a16:creationId xmlns:a16="http://schemas.microsoft.com/office/drawing/2014/main" id="{9AD54DB1-B029-4E51-A998-0736D10F2DE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31323" y="2491378"/>
            <a:ext cx="1081018" cy="2222093"/>
          </a:xfrm>
          <a:prstGeom prst="rect">
            <a:avLst/>
          </a:prstGeom>
        </p:spPr>
      </p:pic>
      <p:pic>
        <p:nvPicPr>
          <p:cNvPr id="40" name="Picture 39" descr="A screenshot of a cell phone&#10;&#10;Description automatically generated">
            <a:extLst>
              <a:ext uri="{FF2B5EF4-FFF2-40B4-BE49-F238E27FC236}">
                <a16:creationId xmlns:a16="http://schemas.microsoft.com/office/drawing/2014/main" id="{3DEB7B78-A21A-4802-8A86-71816677347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314440" y="2491378"/>
            <a:ext cx="1081018" cy="2222093"/>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EC07FCA3-CF14-43D8-B015-A5233101AEB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497557" y="2478518"/>
            <a:ext cx="1081017" cy="2222092"/>
          </a:xfrm>
          <a:prstGeom prst="rect">
            <a:avLst/>
          </a:prstGeom>
        </p:spPr>
      </p:pic>
      <p:sp>
        <p:nvSpPr>
          <p:cNvPr id="13" name="Rectangle 12">
            <a:extLst>
              <a:ext uri="{FF2B5EF4-FFF2-40B4-BE49-F238E27FC236}">
                <a16:creationId xmlns:a16="http://schemas.microsoft.com/office/drawing/2014/main" id="{E3758A2B-333B-42DA-9DDB-E98501E1424F}"/>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lumMod val="40000"/>
                    <a:lumOff val="60000"/>
                  </a:schemeClr>
                </a:solidFill>
              </a:rPr>
              <a:t>Android</a:t>
            </a:r>
          </a:p>
        </p:txBody>
      </p:sp>
    </p:spTree>
    <p:extLst>
      <p:ext uri="{BB962C8B-B14F-4D97-AF65-F5344CB8AC3E}">
        <p14:creationId xmlns:p14="http://schemas.microsoft.com/office/powerpoint/2010/main" val="235289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Lights &amp; Group Android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11011206" cy="4554259"/>
          </a:xfrm>
        </p:spPr>
        <p:txBody>
          <a:bodyPr>
            <a:normAutofit/>
          </a:bodyPr>
          <a:lstStyle/>
          <a:p>
            <a:pPr marL="0" indent="0">
              <a:buNone/>
            </a:pPr>
            <a:r>
              <a:rPr lang="en-US"/>
              <a:t>4. Create two Rooms (i.e. Groups)</a:t>
            </a:r>
          </a:p>
        </p:txBody>
      </p:sp>
      <p:grpSp>
        <p:nvGrpSpPr>
          <p:cNvPr id="60" name="Group 59">
            <a:extLst>
              <a:ext uri="{FF2B5EF4-FFF2-40B4-BE49-F238E27FC236}">
                <a16:creationId xmlns:a16="http://schemas.microsoft.com/office/drawing/2014/main" id="{34D3642B-62C3-4772-BEE1-CA504A8581CC}"/>
              </a:ext>
            </a:extLst>
          </p:cNvPr>
          <p:cNvGrpSpPr/>
          <p:nvPr/>
        </p:nvGrpSpPr>
        <p:grpSpPr>
          <a:xfrm>
            <a:off x="490886" y="2559766"/>
            <a:ext cx="11070891" cy="2749971"/>
            <a:chOff x="560554" y="3421914"/>
            <a:chExt cx="11070891" cy="2749971"/>
          </a:xfrm>
        </p:grpSpPr>
        <p:grpSp>
          <p:nvGrpSpPr>
            <p:cNvPr id="53" name="Group 52">
              <a:extLst>
                <a:ext uri="{FF2B5EF4-FFF2-40B4-BE49-F238E27FC236}">
                  <a16:creationId xmlns:a16="http://schemas.microsoft.com/office/drawing/2014/main" id="{7025BDFB-4129-4E49-9565-36C5049A3676}"/>
                </a:ext>
              </a:extLst>
            </p:cNvPr>
            <p:cNvGrpSpPr>
              <a:grpSpLocks noChangeAspect="1"/>
            </p:cNvGrpSpPr>
            <p:nvPr/>
          </p:nvGrpSpPr>
          <p:grpSpPr>
            <a:xfrm>
              <a:off x="560554" y="3421914"/>
              <a:ext cx="11070891" cy="2749971"/>
              <a:chOff x="557967" y="2636556"/>
              <a:chExt cx="7092901" cy="1761852"/>
            </a:xfrm>
          </p:grpSpPr>
          <p:pic>
            <p:nvPicPr>
              <p:cNvPr id="12" name="Picture 11" descr="A screenshot of a cell phone&#10;&#10;Description automatically generated">
                <a:extLst>
                  <a:ext uri="{FF2B5EF4-FFF2-40B4-BE49-F238E27FC236}">
                    <a16:creationId xmlns:a16="http://schemas.microsoft.com/office/drawing/2014/main" id="{71A65044-38D6-46CE-92D6-89E90E3EED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967" y="2636839"/>
                <a:ext cx="856977" cy="176156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B4410353-9EEC-4292-9072-50A35E226D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7326" y="2636838"/>
                <a:ext cx="856977" cy="176156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CC42970-FD14-4891-800D-EDD06C6509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49107" y="2636838"/>
                <a:ext cx="856977" cy="1761565"/>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9B901557-34A4-422C-BEFE-B8CC6133B6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44056" y="2636837"/>
                <a:ext cx="856977" cy="1761565"/>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9095CEE0-2649-4473-B6AA-9EC01291CC1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97348" y="2636836"/>
                <a:ext cx="856977" cy="1761565"/>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1AB4D2F9-5EE2-42DE-869D-F28A20A1167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93891" y="2636556"/>
                <a:ext cx="856977" cy="1761565"/>
              </a:xfrm>
              <a:prstGeom prst="rect">
                <a:avLst/>
              </a:prstGeom>
            </p:spPr>
          </p:pic>
          <p:pic>
            <p:nvPicPr>
              <p:cNvPr id="52" name="Picture 51" descr="A screenshot of a cell phone&#10;&#10;Description automatically generated">
                <a:extLst>
                  <a:ext uri="{FF2B5EF4-FFF2-40B4-BE49-F238E27FC236}">
                    <a16:creationId xmlns:a16="http://schemas.microsoft.com/office/drawing/2014/main" id="{3DFD823E-2578-4F8B-9D59-0ECAF5DD934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08215" y="2636838"/>
                <a:ext cx="856980" cy="1761570"/>
              </a:xfrm>
              <a:prstGeom prst="rect">
                <a:avLst/>
              </a:prstGeom>
            </p:spPr>
          </p:pic>
        </p:grpSp>
        <p:sp>
          <p:nvSpPr>
            <p:cNvPr id="7" name="Oval 6">
              <a:extLst>
                <a:ext uri="{FF2B5EF4-FFF2-40B4-BE49-F238E27FC236}">
                  <a16:creationId xmlns:a16="http://schemas.microsoft.com/office/drawing/2014/main" id="{5094568F-CE4B-492E-9DB3-9B72504F3A0D}"/>
                </a:ext>
              </a:extLst>
            </p:cNvPr>
            <p:cNvSpPr/>
            <p:nvPr/>
          </p:nvSpPr>
          <p:spPr>
            <a:xfrm>
              <a:off x="971072" y="5708744"/>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37EDF7A-DA83-432C-BF42-9149742A5E71}"/>
                </a:ext>
              </a:extLst>
            </p:cNvPr>
            <p:cNvSpPr/>
            <p:nvPr/>
          </p:nvSpPr>
          <p:spPr>
            <a:xfrm>
              <a:off x="5756591" y="5781051"/>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758625-660C-4982-AFDC-046A0AB741B0}"/>
                </a:ext>
              </a:extLst>
            </p:cNvPr>
            <p:cNvSpPr/>
            <p:nvPr/>
          </p:nvSpPr>
          <p:spPr>
            <a:xfrm>
              <a:off x="3516483" y="4389394"/>
              <a:ext cx="731794" cy="2174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9196ED9-7C10-454F-AD6C-DD24F7AFF718}"/>
                </a:ext>
              </a:extLst>
            </p:cNvPr>
            <p:cNvSpPr/>
            <p:nvPr/>
          </p:nvSpPr>
          <p:spPr>
            <a:xfrm>
              <a:off x="2991928" y="3505037"/>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4297CFD-399E-415F-A4CF-A6E724B1FB86}"/>
                </a:ext>
              </a:extLst>
            </p:cNvPr>
            <p:cNvSpPr/>
            <p:nvPr/>
          </p:nvSpPr>
          <p:spPr>
            <a:xfrm>
              <a:off x="6885511" y="5708744"/>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E769249-91DF-4325-A2BA-EBB2737F72B2}"/>
                </a:ext>
              </a:extLst>
            </p:cNvPr>
            <p:cNvSpPr/>
            <p:nvPr/>
          </p:nvSpPr>
          <p:spPr>
            <a:xfrm>
              <a:off x="9709367" y="3533120"/>
              <a:ext cx="467356"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F4EDE45-9184-4318-8A70-C477E9AE6D8F}"/>
                </a:ext>
              </a:extLst>
            </p:cNvPr>
            <p:cNvSpPr/>
            <p:nvPr/>
          </p:nvSpPr>
          <p:spPr>
            <a:xfrm>
              <a:off x="8738395" y="4391351"/>
              <a:ext cx="814908"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125A303-B3B0-42E0-9640-E91F3F59D319}"/>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lumMod val="40000"/>
                    <a:lumOff val="60000"/>
                  </a:schemeClr>
                </a:solidFill>
              </a:rPr>
              <a:t>Android</a:t>
            </a:r>
          </a:p>
        </p:txBody>
      </p:sp>
    </p:spTree>
    <p:extLst>
      <p:ext uri="{BB962C8B-B14F-4D97-AF65-F5344CB8AC3E}">
        <p14:creationId xmlns:p14="http://schemas.microsoft.com/office/powerpoint/2010/main" val="2171043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Lights &amp; Group Android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11011206" cy="1082805"/>
          </a:xfrm>
        </p:spPr>
        <p:txBody>
          <a:bodyPr>
            <a:normAutofit/>
          </a:bodyPr>
          <a:lstStyle/>
          <a:p>
            <a:pPr marL="0" indent="0">
              <a:buNone/>
            </a:pPr>
            <a:r>
              <a:rPr lang="en-US"/>
              <a:t>5. Add one component to first Group / Room.</a:t>
            </a:r>
          </a:p>
          <a:p>
            <a:pPr marL="456846" lvl="1" indent="0">
              <a:buNone/>
            </a:pPr>
            <a:r>
              <a:rPr lang="en-US"/>
              <a:t>Hint: Leave lights in group "All". Just add them to the new rooms, don't move them.</a:t>
            </a:r>
          </a:p>
          <a:p>
            <a:endParaRPr lang="en-US"/>
          </a:p>
        </p:txBody>
      </p:sp>
      <p:sp>
        <p:nvSpPr>
          <p:cNvPr id="5" name="Content Placeholder 2">
            <a:extLst>
              <a:ext uri="{FF2B5EF4-FFF2-40B4-BE49-F238E27FC236}">
                <a16:creationId xmlns:a16="http://schemas.microsoft.com/office/drawing/2014/main" id="{79A666EF-6EF2-43B5-9CD0-A729D78F0648}"/>
              </a:ext>
            </a:extLst>
          </p:cNvPr>
          <p:cNvSpPr txBox="1">
            <a:spLocks/>
          </p:cNvSpPr>
          <p:nvPr/>
        </p:nvSpPr>
        <p:spPr>
          <a:xfrm>
            <a:off x="454274" y="2554278"/>
            <a:ext cx="159839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6. Select a Component</a:t>
            </a:r>
          </a:p>
          <a:p>
            <a:pPr algn="ctr"/>
            <a:endParaRPr lang="en-US"/>
          </a:p>
        </p:txBody>
      </p:sp>
      <p:pic>
        <p:nvPicPr>
          <p:cNvPr id="30" name="Picture 29" descr="A screenshot of a cell phone&#10;&#10;Description automatically generated">
            <a:extLst>
              <a:ext uri="{FF2B5EF4-FFF2-40B4-BE49-F238E27FC236}">
                <a16:creationId xmlns:a16="http://schemas.microsoft.com/office/drawing/2014/main" id="{916623F5-4BED-486C-8466-12EE95F59D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6719" y="3464043"/>
            <a:ext cx="1381190" cy="2839115"/>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0B0E94F0-7BBA-4C1D-A965-8DE5D68616C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0562" y="3464043"/>
            <a:ext cx="1381190" cy="2839115"/>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8BC17624-D550-4B65-982F-4E2CE244C3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2877" y="3464043"/>
            <a:ext cx="1381190" cy="283911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75F168-EDE1-4B9F-8F19-71EB0E926C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23209" y="3464455"/>
            <a:ext cx="1380990" cy="2838702"/>
          </a:xfrm>
          <a:prstGeom prst="rect">
            <a:avLst/>
          </a:prstGeom>
        </p:spPr>
      </p:pic>
      <p:sp>
        <p:nvSpPr>
          <p:cNvPr id="7" name="Oval 6">
            <a:extLst>
              <a:ext uri="{FF2B5EF4-FFF2-40B4-BE49-F238E27FC236}">
                <a16:creationId xmlns:a16="http://schemas.microsoft.com/office/drawing/2014/main" id="{5094568F-CE4B-492E-9DB3-9B72504F3A0D}"/>
              </a:ext>
            </a:extLst>
          </p:cNvPr>
          <p:cNvSpPr/>
          <p:nvPr/>
        </p:nvSpPr>
        <p:spPr>
          <a:xfrm>
            <a:off x="454274" y="4692245"/>
            <a:ext cx="1075765"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C6144E16-41DA-4BC6-9B00-E084F0A1A0EF}"/>
              </a:ext>
            </a:extLst>
          </p:cNvPr>
          <p:cNvSpPr txBox="1">
            <a:spLocks/>
          </p:cNvSpPr>
          <p:nvPr/>
        </p:nvSpPr>
        <p:spPr>
          <a:xfrm>
            <a:off x="2281646" y="2554278"/>
            <a:ext cx="1959428"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7. Add to Group (Don’t Move to Group)</a:t>
            </a:r>
          </a:p>
          <a:p>
            <a:pPr algn="ctr"/>
            <a:endParaRPr lang="en-US"/>
          </a:p>
        </p:txBody>
      </p:sp>
      <p:sp>
        <p:nvSpPr>
          <p:cNvPr id="31" name="Oval 30">
            <a:extLst>
              <a:ext uri="{FF2B5EF4-FFF2-40B4-BE49-F238E27FC236}">
                <a16:creationId xmlns:a16="http://schemas.microsoft.com/office/drawing/2014/main" id="{48F23412-4E69-4336-A9D2-170B3379A5E6}"/>
              </a:ext>
            </a:extLst>
          </p:cNvPr>
          <p:cNvSpPr/>
          <p:nvPr/>
        </p:nvSpPr>
        <p:spPr>
          <a:xfrm>
            <a:off x="3353360" y="3750742"/>
            <a:ext cx="330365" cy="5774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B81503C-9BE0-4D25-BC43-E663737F5E05}"/>
              </a:ext>
            </a:extLst>
          </p:cNvPr>
          <p:cNvSpPr/>
          <p:nvPr/>
        </p:nvSpPr>
        <p:spPr>
          <a:xfrm>
            <a:off x="4696113" y="4692245"/>
            <a:ext cx="1075765"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86C02D1-75EE-498C-BC6B-7B69D6A6D785}"/>
              </a:ext>
            </a:extLst>
          </p:cNvPr>
          <p:cNvSpPr/>
          <p:nvPr/>
        </p:nvSpPr>
        <p:spPr>
          <a:xfrm>
            <a:off x="5409408" y="5144918"/>
            <a:ext cx="259872" cy="215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3CCC492-6605-4A18-ABE3-F83D60BA442F}"/>
              </a:ext>
            </a:extLst>
          </p:cNvPr>
          <p:cNvSpPr txBox="1">
            <a:spLocks/>
          </p:cNvSpPr>
          <p:nvPr/>
        </p:nvSpPr>
        <p:spPr>
          <a:xfrm>
            <a:off x="4437766" y="2554278"/>
            <a:ext cx="1579854"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8. Select the Group then OK</a:t>
            </a:r>
          </a:p>
          <a:p>
            <a:pPr algn="ctr"/>
            <a:endParaRPr lang="en-US"/>
          </a:p>
        </p:txBody>
      </p:sp>
      <p:sp>
        <p:nvSpPr>
          <p:cNvPr id="39" name="Content Placeholder 2">
            <a:extLst>
              <a:ext uri="{FF2B5EF4-FFF2-40B4-BE49-F238E27FC236}">
                <a16:creationId xmlns:a16="http://schemas.microsoft.com/office/drawing/2014/main" id="{16FCC0DC-506B-4F3A-8354-7F0ACD523DB4}"/>
              </a:ext>
            </a:extLst>
          </p:cNvPr>
          <p:cNvSpPr txBox="1">
            <a:spLocks/>
          </p:cNvSpPr>
          <p:nvPr/>
        </p:nvSpPr>
        <p:spPr>
          <a:xfrm>
            <a:off x="6514650" y="2554278"/>
            <a:ext cx="1579854"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9. Select Group from Home Screen</a:t>
            </a:r>
          </a:p>
          <a:p>
            <a:pPr algn="ctr"/>
            <a:endParaRPr lang="en-US"/>
          </a:p>
        </p:txBody>
      </p:sp>
      <p:sp>
        <p:nvSpPr>
          <p:cNvPr id="41" name="Content Placeholder 2">
            <a:extLst>
              <a:ext uri="{FF2B5EF4-FFF2-40B4-BE49-F238E27FC236}">
                <a16:creationId xmlns:a16="http://schemas.microsoft.com/office/drawing/2014/main" id="{AC61F7A2-4529-44B0-A689-4D47E001BBD5}"/>
              </a:ext>
            </a:extLst>
          </p:cNvPr>
          <p:cNvSpPr txBox="1">
            <a:spLocks/>
          </p:cNvSpPr>
          <p:nvPr/>
        </p:nvSpPr>
        <p:spPr>
          <a:xfrm>
            <a:off x="8596324" y="2554278"/>
            <a:ext cx="1579854"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10. Observe Component in Group</a:t>
            </a:r>
          </a:p>
          <a:p>
            <a:pPr algn="ctr"/>
            <a:endParaRPr lang="en-US"/>
          </a:p>
        </p:txBody>
      </p:sp>
      <p:pic>
        <p:nvPicPr>
          <p:cNvPr id="10" name="Picture 9" descr="A screenshot of a cell phone&#10;&#10;Description automatically generated">
            <a:extLst>
              <a:ext uri="{FF2B5EF4-FFF2-40B4-BE49-F238E27FC236}">
                <a16:creationId xmlns:a16="http://schemas.microsoft.com/office/drawing/2014/main" id="{F6269FAE-F779-485F-B653-BE42B69EDF4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84641" y="3429000"/>
            <a:ext cx="1391537" cy="2860383"/>
          </a:xfrm>
          <a:prstGeom prst="rect">
            <a:avLst/>
          </a:prstGeom>
        </p:spPr>
      </p:pic>
      <p:sp>
        <p:nvSpPr>
          <p:cNvPr id="18" name="Rectangle 17">
            <a:extLst>
              <a:ext uri="{FF2B5EF4-FFF2-40B4-BE49-F238E27FC236}">
                <a16:creationId xmlns:a16="http://schemas.microsoft.com/office/drawing/2014/main" id="{C1183812-A487-47D9-A1E0-BD0826C7C8BE}"/>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lumMod val="40000"/>
                    <a:lumOff val="60000"/>
                  </a:schemeClr>
                </a:solidFill>
              </a:rPr>
              <a:t>Android</a:t>
            </a:r>
          </a:p>
        </p:txBody>
      </p:sp>
    </p:spTree>
    <p:extLst>
      <p:ext uri="{BB962C8B-B14F-4D97-AF65-F5344CB8AC3E}">
        <p14:creationId xmlns:p14="http://schemas.microsoft.com/office/powerpoint/2010/main" val="2123857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Lights &amp; Group Android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4"/>
            <a:ext cx="11011206" cy="836298"/>
          </a:xfrm>
        </p:spPr>
        <p:txBody>
          <a:bodyPr>
            <a:normAutofit/>
          </a:bodyPr>
          <a:lstStyle/>
          <a:p>
            <a:pPr marL="0" indent="0">
              <a:buNone/>
            </a:pPr>
            <a:r>
              <a:rPr lang="en-US"/>
              <a:t>3. Add remaining Components to Groups. Add one Component to Two Groups.</a:t>
            </a:r>
          </a:p>
          <a:p>
            <a:endParaRPr lang="en-US"/>
          </a:p>
        </p:txBody>
      </p:sp>
      <p:sp>
        <p:nvSpPr>
          <p:cNvPr id="5" name="Content Placeholder 2">
            <a:extLst>
              <a:ext uri="{FF2B5EF4-FFF2-40B4-BE49-F238E27FC236}">
                <a16:creationId xmlns:a16="http://schemas.microsoft.com/office/drawing/2014/main" id="{79A666EF-6EF2-43B5-9CD0-A729D78F0648}"/>
              </a:ext>
            </a:extLst>
          </p:cNvPr>
          <p:cNvSpPr txBox="1">
            <a:spLocks/>
          </p:cNvSpPr>
          <p:nvPr/>
        </p:nvSpPr>
        <p:spPr>
          <a:xfrm>
            <a:off x="663769" y="2307772"/>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11. 2</a:t>
            </a:r>
            <a:r>
              <a:rPr lang="en-US" sz="1800" baseline="30000"/>
              <a:t>nd</a:t>
            </a:r>
            <a:r>
              <a:rPr lang="en-US" sz="1800"/>
              <a:t> Node to 1</a:t>
            </a:r>
            <a:r>
              <a:rPr lang="en-US" sz="1800" baseline="30000"/>
              <a:t>st</a:t>
            </a:r>
            <a:r>
              <a:rPr lang="en-US" sz="1800"/>
              <a:t> Room</a:t>
            </a:r>
          </a:p>
          <a:p>
            <a:pPr algn="ctr"/>
            <a:endParaRPr lang="en-US"/>
          </a:p>
        </p:txBody>
      </p:sp>
      <p:pic>
        <p:nvPicPr>
          <p:cNvPr id="36" name="Picture 35" descr="A screenshot of a cell phone&#10;&#10;Description automatically generated">
            <a:extLst>
              <a:ext uri="{FF2B5EF4-FFF2-40B4-BE49-F238E27FC236}">
                <a16:creationId xmlns:a16="http://schemas.microsoft.com/office/drawing/2014/main" id="{73CDEBF8-2EEF-426E-B1BF-E81830DCF7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381" y="2998417"/>
            <a:ext cx="1601726" cy="3292439"/>
          </a:xfrm>
          <a:prstGeom prst="rect">
            <a:avLst/>
          </a:prstGeom>
        </p:spPr>
      </p:pic>
      <p:pic>
        <p:nvPicPr>
          <p:cNvPr id="40" name="Picture 39" descr="A screenshot of a cell phone&#10;&#10;Description automatically generated">
            <a:extLst>
              <a:ext uri="{FF2B5EF4-FFF2-40B4-BE49-F238E27FC236}">
                <a16:creationId xmlns:a16="http://schemas.microsoft.com/office/drawing/2014/main" id="{1E2B7DED-109B-45BB-85E9-7E33972C6A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3964" y="3036117"/>
            <a:ext cx="1601726" cy="3292439"/>
          </a:xfrm>
          <a:prstGeom prst="rect">
            <a:avLst/>
          </a:prstGeom>
        </p:spPr>
      </p:pic>
      <p:pic>
        <p:nvPicPr>
          <p:cNvPr id="42" name="Picture 41" descr="A screenshot of a cell phone&#10;&#10;Description automatically generated">
            <a:extLst>
              <a:ext uri="{FF2B5EF4-FFF2-40B4-BE49-F238E27FC236}">
                <a16:creationId xmlns:a16="http://schemas.microsoft.com/office/drawing/2014/main" id="{1046EEA4-35DC-4924-BEDC-3D283490793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7547" y="3036119"/>
            <a:ext cx="1601726" cy="3292439"/>
          </a:xfrm>
          <a:prstGeom prst="rect">
            <a:avLst/>
          </a:prstGeom>
        </p:spPr>
      </p:pic>
      <p:pic>
        <p:nvPicPr>
          <p:cNvPr id="46" name="Picture 45" descr="A screenshot of a cell phone&#10;&#10;Description automatically generated">
            <a:extLst>
              <a:ext uri="{FF2B5EF4-FFF2-40B4-BE49-F238E27FC236}">
                <a16:creationId xmlns:a16="http://schemas.microsoft.com/office/drawing/2014/main" id="{ABC284C4-7441-434A-A4FB-ACFBE7280D0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99518" y="3073827"/>
            <a:ext cx="1601726" cy="3292439"/>
          </a:xfrm>
          <a:prstGeom prst="rect">
            <a:avLst/>
          </a:prstGeom>
        </p:spPr>
      </p:pic>
      <p:pic>
        <p:nvPicPr>
          <p:cNvPr id="48" name="Picture 47" descr="A screenshot of a cell phone&#10;&#10;Description automatically generated">
            <a:extLst>
              <a:ext uri="{FF2B5EF4-FFF2-40B4-BE49-F238E27FC236}">
                <a16:creationId xmlns:a16="http://schemas.microsoft.com/office/drawing/2014/main" id="{5130CFAC-C3D1-4AA7-B7C4-F4866C2B3B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29150" y="3073825"/>
            <a:ext cx="1601726" cy="3292439"/>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68B10BDD-CE36-4D48-83F7-612E4117175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86686" y="3073827"/>
            <a:ext cx="1601726" cy="3292439"/>
          </a:xfrm>
          <a:prstGeom prst="rect">
            <a:avLst/>
          </a:prstGeom>
        </p:spPr>
      </p:pic>
      <p:sp>
        <p:nvSpPr>
          <p:cNvPr id="20" name="Content Placeholder 2">
            <a:extLst>
              <a:ext uri="{FF2B5EF4-FFF2-40B4-BE49-F238E27FC236}">
                <a16:creationId xmlns:a16="http://schemas.microsoft.com/office/drawing/2014/main" id="{E79048C1-78AA-4A3D-92D2-DCC2670ABBC0}"/>
              </a:ext>
            </a:extLst>
          </p:cNvPr>
          <p:cNvSpPr txBox="1">
            <a:spLocks/>
          </p:cNvSpPr>
          <p:nvPr/>
        </p:nvSpPr>
        <p:spPr>
          <a:xfrm>
            <a:off x="2413358" y="2307772"/>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12. 3</a:t>
            </a:r>
            <a:r>
              <a:rPr lang="en-US" sz="1800" baseline="30000"/>
              <a:t>rd</a:t>
            </a:r>
            <a:r>
              <a:rPr lang="en-US" sz="1800"/>
              <a:t> Node to 1</a:t>
            </a:r>
            <a:r>
              <a:rPr lang="en-US" sz="1800" baseline="30000"/>
              <a:t>st</a:t>
            </a:r>
            <a:r>
              <a:rPr lang="en-US" sz="1800"/>
              <a:t> Room</a:t>
            </a:r>
          </a:p>
          <a:p>
            <a:pPr algn="ctr"/>
            <a:endParaRPr lang="en-US"/>
          </a:p>
        </p:txBody>
      </p:sp>
      <p:sp>
        <p:nvSpPr>
          <p:cNvPr id="21" name="Content Placeholder 2">
            <a:extLst>
              <a:ext uri="{FF2B5EF4-FFF2-40B4-BE49-F238E27FC236}">
                <a16:creationId xmlns:a16="http://schemas.microsoft.com/office/drawing/2014/main" id="{E9557500-5EA0-4F12-BFA2-2B3358BDCA55}"/>
              </a:ext>
            </a:extLst>
          </p:cNvPr>
          <p:cNvSpPr txBox="1">
            <a:spLocks/>
          </p:cNvSpPr>
          <p:nvPr/>
        </p:nvSpPr>
        <p:spPr>
          <a:xfrm>
            <a:off x="4226741" y="2113430"/>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13. 3</a:t>
            </a:r>
            <a:r>
              <a:rPr lang="en-US" sz="1800" baseline="30000"/>
              <a:t>rd</a:t>
            </a:r>
            <a:r>
              <a:rPr lang="en-US" sz="1800"/>
              <a:t> Node also to 2</a:t>
            </a:r>
            <a:r>
              <a:rPr lang="en-US" sz="1800" baseline="30000"/>
              <a:t>nd</a:t>
            </a:r>
            <a:r>
              <a:rPr lang="en-US" sz="1800"/>
              <a:t> Room</a:t>
            </a:r>
          </a:p>
          <a:p>
            <a:pPr algn="ctr"/>
            <a:endParaRPr lang="en-US"/>
          </a:p>
        </p:txBody>
      </p:sp>
      <p:sp>
        <p:nvSpPr>
          <p:cNvPr id="22" name="Content Placeholder 2">
            <a:extLst>
              <a:ext uri="{FF2B5EF4-FFF2-40B4-BE49-F238E27FC236}">
                <a16:creationId xmlns:a16="http://schemas.microsoft.com/office/drawing/2014/main" id="{E7226010-6BBD-4E3D-B7EE-F9C0218AEC01}"/>
              </a:ext>
            </a:extLst>
          </p:cNvPr>
          <p:cNvSpPr txBox="1">
            <a:spLocks/>
          </p:cNvSpPr>
          <p:nvPr/>
        </p:nvSpPr>
        <p:spPr>
          <a:xfrm>
            <a:off x="5983105" y="2307772"/>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14. 4</a:t>
            </a:r>
            <a:r>
              <a:rPr lang="en-US" sz="1800" baseline="30000"/>
              <a:t>th</a:t>
            </a:r>
            <a:r>
              <a:rPr lang="en-US" sz="1800"/>
              <a:t> Node to 2</a:t>
            </a:r>
            <a:r>
              <a:rPr lang="en-US" sz="1800" baseline="30000"/>
              <a:t>nd</a:t>
            </a:r>
            <a:r>
              <a:rPr lang="en-US" sz="1800"/>
              <a:t> Room</a:t>
            </a:r>
          </a:p>
          <a:p>
            <a:pPr algn="ctr"/>
            <a:endParaRPr lang="en-US"/>
          </a:p>
        </p:txBody>
      </p:sp>
      <p:sp>
        <p:nvSpPr>
          <p:cNvPr id="23" name="Content Placeholder 2">
            <a:extLst>
              <a:ext uri="{FF2B5EF4-FFF2-40B4-BE49-F238E27FC236}">
                <a16:creationId xmlns:a16="http://schemas.microsoft.com/office/drawing/2014/main" id="{C52B5558-F8F5-4930-B086-F6D6B6F9DFFE}"/>
              </a:ext>
            </a:extLst>
          </p:cNvPr>
          <p:cNvSpPr txBox="1">
            <a:spLocks/>
          </p:cNvSpPr>
          <p:nvPr/>
        </p:nvSpPr>
        <p:spPr>
          <a:xfrm>
            <a:off x="7730234" y="2307772"/>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15. Observe 1</a:t>
            </a:r>
            <a:r>
              <a:rPr lang="en-US" sz="1800" baseline="30000"/>
              <a:t>st</a:t>
            </a:r>
            <a:r>
              <a:rPr lang="en-US" sz="1800"/>
              <a:t> Room</a:t>
            </a:r>
          </a:p>
          <a:p>
            <a:pPr algn="ctr"/>
            <a:endParaRPr lang="en-US"/>
          </a:p>
        </p:txBody>
      </p:sp>
      <p:sp>
        <p:nvSpPr>
          <p:cNvPr id="24" name="Content Placeholder 2">
            <a:extLst>
              <a:ext uri="{FF2B5EF4-FFF2-40B4-BE49-F238E27FC236}">
                <a16:creationId xmlns:a16="http://schemas.microsoft.com/office/drawing/2014/main" id="{64A195DE-A62E-4E5D-908A-9430136558A2}"/>
              </a:ext>
            </a:extLst>
          </p:cNvPr>
          <p:cNvSpPr txBox="1">
            <a:spLocks/>
          </p:cNvSpPr>
          <p:nvPr/>
        </p:nvSpPr>
        <p:spPr>
          <a:xfrm>
            <a:off x="9569423" y="2307771"/>
            <a:ext cx="160172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a:t>16. Observe 2</a:t>
            </a:r>
            <a:r>
              <a:rPr lang="en-US" sz="1800" baseline="30000"/>
              <a:t>nd</a:t>
            </a:r>
            <a:r>
              <a:rPr lang="en-US" sz="1800"/>
              <a:t> Room</a:t>
            </a:r>
          </a:p>
          <a:p>
            <a:pPr algn="ctr"/>
            <a:endParaRPr lang="en-US"/>
          </a:p>
        </p:txBody>
      </p:sp>
      <p:sp>
        <p:nvSpPr>
          <p:cNvPr id="16" name="Rectangle 15">
            <a:extLst>
              <a:ext uri="{FF2B5EF4-FFF2-40B4-BE49-F238E27FC236}">
                <a16:creationId xmlns:a16="http://schemas.microsoft.com/office/drawing/2014/main" id="{D8181EFE-EB76-4DCA-81EE-ED8288E4D58D}"/>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lumMod val="40000"/>
                    <a:lumOff val="60000"/>
                  </a:schemeClr>
                </a:solidFill>
              </a:rPr>
              <a:t>Android</a:t>
            </a:r>
          </a:p>
        </p:txBody>
      </p:sp>
    </p:spTree>
    <p:extLst>
      <p:ext uri="{BB962C8B-B14F-4D97-AF65-F5344CB8AC3E}">
        <p14:creationId xmlns:p14="http://schemas.microsoft.com/office/powerpoint/2010/main" val="2728692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Lights &amp; Group Android (Cont’d)</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4" y="1471473"/>
            <a:ext cx="3587149" cy="2107750"/>
          </a:xfrm>
        </p:spPr>
        <p:txBody>
          <a:bodyPr>
            <a:normAutofit/>
          </a:bodyPr>
          <a:lstStyle/>
          <a:p>
            <a:pPr marL="0" indent="0">
              <a:buNone/>
            </a:pPr>
            <a:r>
              <a:rPr lang="en-US"/>
              <a:t>17. Toggle all lights in Group </a:t>
            </a:r>
          </a:p>
          <a:p>
            <a:pPr marL="0" indent="0">
              <a:buNone/>
            </a:pPr>
            <a:r>
              <a:rPr lang="en-US"/>
              <a:t>18. Toggle lights individually</a:t>
            </a:r>
          </a:p>
          <a:p>
            <a:endParaRPr lang="en-US"/>
          </a:p>
        </p:txBody>
      </p:sp>
      <p:pic>
        <p:nvPicPr>
          <p:cNvPr id="48" name="Picture 47" descr="A screenshot of a cell phone&#10;&#10;Description automatically generated">
            <a:extLst>
              <a:ext uri="{FF2B5EF4-FFF2-40B4-BE49-F238E27FC236}">
                <a16:creationId xmlns:a16="http://schemas.microsoft.com/office/drawing/2014/main" id="{5130CFAC-C3D1-4AA7-B7C4-F4866C2B3B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57220" y="1387832"/>
            <a:ext cx="2429691" cy="4994368"/>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68B10BDD-CE36-4D48-83F7-612E411717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48330" y="1387832"/>
            <a:ext cx="2429691" cy="4994368"/>
          </a:xfrm>
          <a:prstGeom prst="rect">
            <a:avLst/>
          </a:prstGeom>
        </p:spPr>
      </p:pic>
      <p:sp>
        <p:nvSpPr>
          <p:cNvPr id="7" name="Oval 6">
            <a:extLst>
              <a:ext uri="{FF2B5EF4-FFF2-40B4-BE49-F238E27FC236}">
                <a16:creationId xmlns:a16="http://schemas.microsoft.com/office/drawing/2014/main" id="{5094568F-CE4B-492E-9DB3-9B72504F3A0D}"/>
              </a:ext>
            </a:extLst>
          </p:cNvPr>
          <p:cNvSpPr/>
          <p:nvPr/>
        </p:nvSpPr>
        <p:spPr>
          <a:xfrm>
            <a:off x="5715785" y="3321258"/>
            <a:ext cx="1111735" cy="3624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CA2A80A-D223-478D-A96E-A1C6A114C7EE}"/>
              </a:ext>
            </a:extLst>
          </p:cNvPr>
          <p:cNvSpPr txBox="1">
            <a:spLocks/>
          </p:cNvSpPr>
          <p:nvPr/>
        </p:nvSpPr>
        <p:spPr>
          <a:xfrm>
            <a:off x="5439250" y="2979977"/>
            <a:ext cx="656750" cy="59924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a:solidFill>
                  <a:srgbClr val="FF0000"/>
                </a:solidFill>
              </a:rPr>
              <a:t>17.</a:t>
            </a:r>
          </a:p>
        </p:txBody>
      </p:sp>
      <p:sp>
        <p:nvSpPr>
          <p:cNvPr id="18" name="Oval 17">
            <a:extLst>
              <a:ext uri="{FF2B5EF4-FFF2-40B4-BE49-F238E27FC236}">
                <a16:creationId xmlns:a16="http://schemas.microsoft.com/office/drawing/2014/main" id="{5C9D1CE6-A174-495A-B10F-1F6E1C835C60}"/>
              </a:ext>
            </a:extLst>
          </p:cNvPr>
          <p:cNvSpPr/>
          <p:nvPr/>
        </p:nvSpPr>
        <p:spPr>
          <a:xfrm>
            <a:off x="8637511" y="3247766"/>
            <a:ext cx="1111735" cy="3624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FEA8B577-2740-44C7-B856-42DFA88AF92F}"/>
              </a:ext>
            </a:extLst>
          </p:cNvPr>
          <p:cNvSpPr txBox="1">
            <a:spLocks/>
          </p:cNvSpPr>
          <p:nvPr/>
        </p:nvSpPr>
        <p:spPr>
          <a:xfrm>
            <a:off x="8360976" y="2906485"/>
            <a:ext cx="656750" cy="59924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a:solidFill>
                  <a:srgbClr val="FF0000"/>
                </a:solidFill>
              </a:rPr>
              <a:t>17.</a:t>
            </a:r>
          </a:p>
        </p:txBody>
      </p:sp>
      <p:sp>
        <p:nvSpPr>
          <p:cNvPr id="25" name="Oval 24">
            <a:extLst>
              <a:ext uri="{FF2B5EF4-FFF2-40B4-BE49-F238E27FC236}">
                <a16:creationId xmlns:a16="http://schemas.microsoft.com/office/drawing/2014/main" id="{54D93058-C88F-41C3-9231-19D8EDCBB1DB}"/>
              </a:ext>
            </a:extLst>
          </p:cNvPr>
          <p:cNvSpPr/>
          <p:nvPr/>
        </p:nvSpPr>
        <p:spPr>
          <a:xfrm>
            <a:off x="5617656" y="4385901"/>
            <a:ext cx="1111735" cy="12312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EE5CC944-18AD-4222-9DD3-1D38E62F164B}"/>
              </a:ext>
            </a:extLst>
          </p:cNvPr>
          <p:cNvSpPr txBox="1">
            <a:spLocks/>
          </p:cNvSpPr>
          <p:nvPr/>
        </p:nvSpPr>
        <p:spPr>
          <a:xfrm>
            <a:off x="5341121" y="4044620"/>
            <a:ext cx="656750" cy="59924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a:solidFill>
                  <a:srgbClr val="FF0000"/>
                </a:solidFill>
              </a:rPr>
              <a:t>18.</a:t>
            </a:r>
          </a:p>
        </p:txBody>
      </p:sp>
      <p:sp>
        <p:nvSpPr>
          <p:cNvPr id="27" name="Oval 26">
            <a:extLst>
              <a:ext uri="{FF2B5EF4-FFF2-40B4-BE49-F238E27FC236}">
                <a16:creationId xmlns:a16="http://schemas.microsoft.com/office/drawing/2014/main" id="{47D926DE-4507-4904-920B-6DB67ECAAB64}"/>
              </a:ext>
            </a:extLst>
          </p:cNvPr>
          <p:cNvSpPr/>
          <p:nvPr/>
        </p:nvSpPr>
        <p:spPr>
          <a:xfrm>
            <a:off x="8492412" y="4328323"/>
            <a:ext cx="1111735" cy="8968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205C6818-9863-4825-B6F9-AFFFD933C256}"/>
              </a:ext>
            </a:extLst>
          </p:cNvPr>
          <p:cNvSpPr txBox="1">
            <a:spLocks/>
          </p:cNvSpPr>
          <p:nvPr/>
        </p:nvSpPr>
        <p:spPr>
          <a:xfrm>
            <a:off x="8215877" y="3987042"/>
            <a:ext cx="656750" cy="59924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a:solidFill>
                  <a:srgbClr val="FF0000"/>
                </a:solidFill>
              </a:rPr>
              <a:t>18.</a:t>
            </a:r>
          </a:p>
        </p:txBody>
      </p:sp>
      <p:sp>
        <p:nvSpPr>
          <p:cNvPr id="14" name="Rectangle 13">
            <a:extLst>
              <a:ext uri="{FF2B5EF4-FFF2-40B4-BE49-F238E27FC236}">
                <a16:creationId xmlns:a16="http://schemas.microsoft.com/office/drawing/2014/main" id="{3842A52B-DE4F-496F-98DF-C85DCA7A330C}"/>
              </a:ext>
            </a:extLst>
          </p:cNvPr>
          <p:cNvSpPr/>
          <p:nvPr/>
        </p:nvSpPr>
        <p:spPr>
          <a:xfrm rot="5400000">
            <a:off x="8742380" y="2951180"/>
            <a:ext cx="6400800" cy="49843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lumMod val="40000"/>
                    <a:lumOff val="60000"/>
                  </a:schemeClr>
                </a:solidFill>
              </a:rPr>
              <a:t>Android</a:t>
            </a:r>
          </a:p>
        </p:txBody>
      </p:sp>
    </p:spTree>
    <p:extLst>
      <p:ext uri="{BB962C8B-B14F-4D97-AF65-F5344CB8AC3E}">
        <p14:creationId xmlns:p14="http://schemas.microsoft.com/office/powerpoint/2010/main" val="131542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C3902F-BAB2-4BA0-BFB7-65C2F4E4E054}"/>
              </a:ext>
            </a:extLst>
          </p:cNvPr>
          <p:cNvSpPr>
            <a:spLocks noGrp="1"/>
          </p:cNvSpPr>
          <p:nvPr>
            <p:ph type="body" sz="quarter" idx="10"/>
          </p:nvPr>
        </p:nvSpPr>
        <p:spPr/>
        <p:txBody>
          <a:bodyPr/>
          <a:lstStyle/>
          <a:p>
            <a:r>
              <a:rPr lang="en-US" sz="3000" dirty="0"/>
              <a:t>Code Examples</a:t>
            </a:r>
          </a:p>
        </p:txBody>
      </p:sp>
      <p:sp>
        <p:nvSpPr>
          <p:cNvPr id="6" name="Content Placeholder 1">
            <a:extLst>
              <a:ext uri="{FF2B5EF4-FFF2-40B4-BE49-F238E27FC236}">
                <a16:creationId xmlns:a16="http://schemas.microsoft.com/office/drawing/2014/main" id="{2EDF44CC-83F3-4A7E-A9A5-2D1B2DBEDC02}"/>
              </a:ext>
            </a:extLst>
          </p:cNvPr>
          <p:cNvSpPr>
            <a:spLocks noGrp="1"/>
          </p:cNvSpPr>
          <p:nvPr>
            <p:ph sz="quarter" idx="33"/>
          </p:nvPr>
        </p:nvSpPr>
        <p:spPr>
          <a:xfrm>
            <a:off x="278116" y="1480393"/>
            <a:ext cx="11358323" cy="4498376"/>
          </a:xfrm>
        </p:spPr>
        <p:txBody>
          <a:bodyPr>
            <a:normAutofit/>
          </a:bodyPr>
          <a:lstStyle/>
          <a:p>
            <a:r>
              <a:rPr lang="en-US" dirty="0"/>
              <a:t>20819 Code Examples (CE’s) on </a:t>
            </a:r>
            <a:r>
              <a:rPr lang="en-US" dirty="0">
                <a:hlinkClick r:id="rId3"/>
              </a:rPr>
              <a:t>Cypress GitHub portal</a:t>
            </a:r>
            <a:r>
              <a:rPr lang="en-US" dirty="0"/>
              <a:t>. Refer </a:t>
            </a:r>
            <a:r>
              <a:rPr lang="en-US" i="1" dirty="0"/>
              <a:t>README.md </a:t>
            </a:r>
            <a:r>
              <a:rPr lang="en-US" dirty="0"/>
              <a:t>file for high level details on the examples available in the repo. </a:t>
            </a:r>
          </a:p>
          <a:p>
            <a:r>
              <a:rPr lang="en-US" dirty="0"/>
              <a:t>20819 CE’s organized based on the kits, and further categorized in to snips and demos like in WICED Studio. Each CE has </a:t>
            </a:r>
            <a:r>
              <a:rPr lang="en-US" i="1" dirty="0"/>
              <a:t>readme.txt </a:t>
            </a:r>
            <a:r>
              <a:rPr lang="en-US" dirty="0"/>
              <a:t>file that provides high level CE description. </a:t>
            </a:r>
          </a:p>
          <a:p>
            <a:pPr marL="0" indent="0">
              <a:buNone/>
            </a:pPr>
            <a:endParaRPr lang="en-US" dirty="0"/>
          </a:p>
          <a:p>
            <a:pPr marL="0" indent="0">
              <a:buNone/>
            </a:pPr>
            <a:endParaRPr lang="en-US" dirty="0"/>
          </a:p>
          <a:p>
            <a:pPr marL="0" indent="0">
              <a:buNone/>
            </a:pPr>
            <a:endParaRPr lang="en-US" dirty="0"/>
          </a:p>
          <a:p>
            <a:r>
              <a:rPr lang="en-US" dirty="0"/>
              <a:t>Refer to Knowledge Based </a:t>
            </a:r>
            <a:r>
              <a:rPr lang="en-US" dirty="0">
                <a:hlinkClick r:id="rId4"/>
              </a:rPr>
              <a:t>(KB) article</a:t>
            </a:r>
            <a:r>
              <a:rPr lang="en-US" dirty="0"/>
              <a:t> on how to download the CE’s from GitHub, and import the code examples into the IDE</a:t>
            </a:r>
          </a:p>
          <a:p>
            <a:endParaRPr lang="en-US" dirty="0"/>
          </a:p>
        </p:txBody>
      </p:sp>
      <p:pic>
        <p:nvPicPr>
          <p:cNvPr id="7" name="Picture 6">
            <a:extLst>
              <a:ext uri="{FF2B5EF4-FFF2-40B4-BE49-F238E27FC236}">
                <a16:creationId xmlns:a16="http://schemas.microsoft.com/office/drawing/2014/main" id="{355FFA2A-0D9E-454E-9FEF-FC7EACD3E20F}"/>
              </a:ext>
            </a:extLst>
          </p:cNvPr>
          <p:cNvPicPr>
            <a:picLocks noChangeAspect="1"/>
          </p:cNvPicPr>
          <p:nvPr/>
        </p:nvPicPr>
        <p:blipFill>
          <a:blip r:embed="rId5"/>
          <a:stretch>
            <a:fillRect/>
          </a:stretch>
        </p:blipFill>
        <p:spPr>
          <a:xfrm>
            <a:off x="555561" y="3636084"/>
            <a:ext cx="9363075" cy="1333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1681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Lights &amp; Group iOS (Cont’d) </a:t>
            </a:r>
            <a:endParaRPr lang="en-US" dirty="0"/>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373823" y="1304145"/>
            <a:ext cx="11358323" cy="559705"/>
          </a:xfrm>
        </p:spPr>
        <p:txBody>
          <a:bodyPr>
            <a:normAutofit fontScale="92500"/>
          </a:bodyPr>
          <a:lstStyle/>
          <a:p>
            <a:pPr marL="0" indent="0">
              <a:buNone/>
            </a:pPr>
            <a:r>
              <a:rPr lang="en-US" dirty="0"/>
              <a:t>For an iOS device, these screen shots provide guidance – for Android, jump back…</a:t>
            </a:r>
          </a:p>
        </p:txBody>
      </p:sp>
      <p:pic>
        <p:nvPicPr>
          <p:cNvPr id="4" name="Picture 6" descr="a3658a8f-276d-4218-a241-207e6eccf228@namprd04">
            <a:extLst>
              <a:ext uri="{FF2B5EF4-FFF2-40B4-BE49-F238E27FC236}">
                <a16:creationId xmlns:a16="http://schemas.microsoft.com/office/drawing/2014/main" id="{725888B8-763D-4578-B154-84E472B77CA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8793" y="3056213"/>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3f218f94-6605-4c4a-904e-afb5200985a2@namprd04">
            <a:extLst>
              <a:ext uri="{FF2B5EF4-FFF2-40B4-BE49-F238E27FC236}">
                <a16:creationId xmlns:a16="http://schemas.microsoft.com/office/drawing/2014/main" id="{F236021E-11C0-4589-B65D-471BDCEB0E8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84441" y="3060976"/>
            <a:ext cx="1400371" cy="249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97126894-3984-4244-b23a-a51dab74d25c@namprd04">
            <a:extLst>
              <a:ext uri="{FF2B5EF4-FFF2-40B4-BE49-F238E27FC236}">
                <a16:creationId xmlns:a16="http://schemas.microsoft.com/office/drawing/2014/main" id="{98D3FB7B-F087-4AA7-8408-181C36C9BD7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24009" y="3059819"/>
            <a:ext cx="1398348" cy="24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93D5DA23-FF1F-4721-9CB4-78B239599CFF}"/>
              </a:ext>
            </a:extLst>
          </p:cNvPr>
          <p:cNvSpPr txBox="1">
            <a:spLocks/>
          </p:cNvSpPr>
          <p:nvPr/>
        </p:nvSpPr>
        <p:spPr>
          <a:xfrm>
            <a:off x="150058" y="2124855"/>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15. Add a device to Office Group </a:t>
            </a:r>
          </a:p>
          <a:p>
            <a:pPr algn="ctr"/>
            <a:endParaRPr lang="en-US" dirty="0"/>
          </a:p>
        </p:txBody>
      </p:sp>
      <p:sp>
        <p:nvSpPr>
          <p:cNvPr id="8" name="Content Placeholder 2">
            <a:extLst>
              <a:ext uri="{FF2B5EF4-FFF2-40B4-BE49-F238E27FC236}">
                <a16:creationId xmlns:a16="http://schemas.microsoft.com/office/drawing/2014/main" id="{3AF85363-EF25-4230-9EDA-3470E076B93B}"/>
              </a:ext>
            </a:extLst>
          </p:cNvPr>
          <p:cNvSpPr txBox="1">
            <a:spLocks/>
          </p:cNvSpPr>
          <p:nvPr/>
        </p:nvSpPr>
        <p:spPr>
          <a:xfrm>
            <a:off x="2119283" y="2124854"/>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16. Observe the Device Provision</a:t>
            </a:r>
          </a:p>
          <a:p>
            <a:pPr marL="0" indent="0" algn="ctr">
              <a:buNone/>
            </a:pPr>
            <a:endParaRPr lang="en-US" dirty="0"/>
          </a:p>
        </p:txBody>
      </p:sp>
      <p:sp>
        <p:nvSpPr>
          <p:cNvPr id="9" name="Content Placeholder 2">
            <a:extLst>
              <a:ext uri="{FF2B5EF4-FFF2-40B4-BE49-F238E27FC236}">
                <a16:creationId xmlns:a16="http://schemas.microsoft.com/office/drawing/2014/main" id="{E38AFB2F-73A0-44B3-A7F7-8F691CCA8C66}"/>
              </a:ext>
            </a:extLst>
          </p:cNvPr>
          <p:cNvSpPr txBox="1">
            <a:spLocks/>
          </p:cNvSpPr>
          <p:nvPr/>
        </p:nvSpPr>
        <p:spPr>
          <a:xfrm>
            <a:off x="4058525" y="2124853"/>
            <a:ext cx="1922106" cy="977813"/>
          </a:xfrm>
          <a:prstGeom prst="rect">
            <a:avLst/>
          </a:prstGeom>
        </p:spPr>
        <p:txBody>
          <a:bodyPr vert="horz" lIns="91376" tIns="45688" rIns="91376" bIns="45688" rtlCol="0">
            <a:normAutofit fontScale="925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17. Observe New Device added to the Group </a:t>
            </a:r>
          </a:p>
          <a:p>
            <a:pPr algn="ctr"/>
            <a:endParaRPr lang="en-US" dirty="0"/>
          </a:p>
        </p:txBody>
      </p:sp>
      <p:pic>
        <p:nvPicPr>
          <p:cNvPr id="10" name="Picture 1" descr="761da3ba-a207-4fc4-acda-e8cd637ba651@namprd04">
            <a:extLst>
              <a:ext uri="{FF2B5EF4-FFF2-40B4-BE49-F238E27FC236}">
                <a16:creationId xmlns:a16="http://schemas.microsoft.com/office/drawing/2014/main" id="{AF46A9D0-3740-4150-8C9D-91220070BAF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10097" y="3027947"/>
            <a:ext cx="1386647" cy="24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294d435f-3d84-4681-bb3a-ded96ad25cd5@namprd04">
            <a:extLst>
              <a:ext uri="{FF2B5EF4-FFF2-40B4-BE49-F238E27FC236}">
                <a16:creationId xmlns:a16="http://schemas.microsoft.com/office/drawing/2014/main" id="{C7D0FA21-27C6-47FD-89FC-BBA03753732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282792" y="3027945"/>
            <a:ext cx="1386647" cy="249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83afbcf2-de18-440b-bfff-eb1cea84f9cd@namprd04">
            <a:extLst>
              <a:ext uri="{FF2B5EF4-FFF2-40B4-BE49-F238E27FC236}">
                <a16:creationId xmlns:a16="http://schemas.microsoft.com/office/drawing/2014/main" id="{31D07F0A-AC58-4C30-8468-62BB4383A7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120573" y="3027947"/>
            <a:ext cx="1386647" cy="24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2">
            <a:extLst>
              <a:ext uri="{FF2B5EF4-FFF2-40B4-BE49-F238E27FC236}">
                <a16:creationId xmlns:a16="http://schemas.microsoft.com/office/drawing/2014/main" id="{6A7637D4-7415-49EC-9C6F-34785BF18713}"/>
              </a:ext>
            </a:extLst>
          </p:cNvPr>
          <p:cNvSpPr txBox="1">
            <a:spLocks/>
          </p:cNvSpPr>
          <p:nvPr/>
        </p:nvSpPr>
        <p:spPr>
          <a:xfrm>
            <a:off x="6042368" y="2293818"/>
            <a:ext cx="1922106" cy="808848"/>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18. Add more lights</a:t>
            </a:r>
          </a:p>
          <a:p>
            <a:pPr algn="ctr"/>
            <a:endParaRPr lang="en-US" dirty="0"/>
          </a:p>
        </p:txBody>
      </p:sp>
      <p:sp>
        <p:nvSpPr>
          <p:cNvPr id="14" name="Content Placeholder 2">
            <a:extLst>
              <a:ext uri="{FF2B5EF4-FFF2-40B4-BE49-F238E27FC236}">
                <a16:creationId xmlns:a16="http://schemas.microsoft.com/office/drawing/2014/main" id="{D7F6E328-B7FF-4B0D-8623-DABCF441A932}"/>
              </a:ext>
            </a:extLst>
          </p:cNvPr>
          <p:cNvSpPr txBox="1">
            <a:spLocks/>
          </p:cNvSpPr>
          <p:nvPr/>
        </p:nvSpPr>
        <p:spPr>
          <a:xfrm>
            <a:off x="8015062" y="2124853"/>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19. Add 2</a:t>
            </a:r>
            <a:r>
              <a:rPr lang="en-US" sz="1800" baseline="30000" dirty="0"/>
              <a:t>nd</a:t>
            </a:r>
            <a:r>
              <a:rPr lang="en-US" sz="1800" dirty="0"/>
              <a:t> Light and see the number.</a:t>
            </a:r>
          </a:p>
          <a:p>
            <a:pPr algn="ctr"/>
            <a:endParaRPr lang="en-US" dirty="0"/>
          </a:p>
        </p:txBody>
      </p:sp>
      <p:sp>
        <p:nvSpPr>
          <p:cNvPr id="15" name="Content Placeholder 2">
            <a:extLst>
              <a:ext uri="{FF2B5EF4-FFF2-40B4-BE49-F238E27FC236}">
                <a16:creationId xmlns:a16="http://schemas.microsoft.com/office/drawing/2014/main" id="{F0C3E609-0B57-4C05-8CAC-EC85C877DB01}"/>
              </a:ext>
            </a:extLst>
          </p:cNvPr>
          <p:cNvSpPr txBox="1">
            <a:spLocks/>
          </p:cNvSpPr>
          <p:nvPr/>
        </p:nvSpPr>
        <p:spPr>
          <a:xfrm>
            <a:off x="10120572" y="2348640"/>
            <a:ext cx="1386647" cy="79450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20. Add 3</a:t>
            </a:r>
            <a:r>
              <a:rPr lang="en-US" sz="1800" baseline="30000" dirty="0"/>
              <a:t>rd</a:t>
            </a:r>
            <a:r>
              <a:rPr lang="en-US" sz="1800" dirty="0"/>
              <a:t> light.</a:t>
            </a:r>
          </a:p>
          <a:p>
            <a:pPr algn="ctr"/>
            <a:endParaRPr lang="en-US" dirty="0"/>
          </a:p>
        </p:txBody>
      </p:sp>
      <p:sp>
        <p:nvSpPr>
          <p:cNvPr id="16" name="Rectangle 15">
            <a:extLst>
              <a:ext uri="{FF2B5EF4-FFF2-40B4-BE49-F238E27FC236}">
                <a16:creationId xmlns:a16="http://schemas.microsoft.com/office/drawing/2014/main" id="{A03F2E4C-D5C3-400B-AE2C-6342E2C4EB7A}"/>
              </a:ext>
            </a:extLst>
          </p:cNvPr>
          <p:cNvSpPr/>
          <p:nvPr/>
        </p:nvSpPr>
        <p:spPr>
          <a:xfrm rot="5400000">
            <a:off x="8742380" y="2951180"/>
            <a:ext cx="6400800" cy="498439"/>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Apple iOS</a:t>
            </a:r>
          </a:p>
        </p:txBody>
      </p:sp>
    </p:spTree>
    <p:extLst>
      <p:ext uri="{BB962C8B-B14F-4D97-AF65-F5344CB8AC3E}">
        <p14:creationId xmlns:p14="http://schemas.microsoft.com/office/powerpoint/2010/main" val="3356746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dirty="0"/>
              <a:t>Exercise Ch5 </a:t>
            </a:r>
            <a:r>
              <a:rPr lang="en-US" altLang="zh-CN" dirty="0">
                <a:sym typeface="Wingdings" panose="05000000000000000000" pitchFamily="2" charset="2"/>
              </a:rPr>
              <a:t> Lights &amp; Group iOS (Cont’d)</a:t>
            </a:r>
            <a:endParaRPr lang="en-US" dirty="0"/>
          </a:p>
        </p:txBody>
      </p:sp>
      <p:pic>
        <p:nvPicPr>
          <p:cNvPr id="16" name="Picture 4" descr="b1d54003-7e0b-466f-9595-2ba640f217d6@namprd04">
            <a:extLst>
              <a:ext uri="{FF2B5EF4-FFF2-40B4-BE49-F238E27FC236}">
                <a16:creationId xmlns:a16="http://schemas.microsoft.com/office/drawing/2014/main" id="{72FC8A1E-1E93-44E4-9106-9D6A4919B1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7270" y="2708076"/>
            <a:ext cx="1386647" cy="24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ontent Placeholder 2">
            <a:extLst>
              <a:ext uri="{FF2B5EF4-FFF2-40B4-BE49-F238E27FC236}">
                <a16:creationId xmlns:a16="http://schemas.microsoft.com/office/drawing/2014/main" id="{D81D24E1-0AC4-45BB-9719-35D9300D6DE1}"/>
              </a:ext>
            </a:extLst>
          </p:cNvPr>
          <p:cNvSpPr txBox="1">
            <a:spLocks/>
          </p:cNvSpPr>
          <p:nvPr/>
        </p:nvSpPr>
        <p:spPr>
          <a:xfrm>
            <a:off x="0" y="1973948"/>
            <a:ext cx="1922106" cy="79450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See the new number.</a:t>
            </a:r>
          </a:p>
          <a:p>
            <a:pPr algn="ctr"/>
            <a:endParaRPr lang="en-US" dirty="0"/>
          </a:p>
        </p:txBody>
      </p:sp>
      <p:pic>
        <p:nvPicPr>
          <p:cNvPr id="18" name="Picture 5" descr="a3e68360-6844-43f4-81e9-91cca9ac214a@namprd04">
            <a:extLst>
              <a:ext uri="{FF2B5EF4-FFF2-40B4-BE49-F238E27FC236}">
                <a16:creationId xmlns:a16="http://schemas.microsoft.com/office/drawing/2014/main" id="{C806B553-DD3E-4AAE-9EB7-972636CED14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4097" y="2675798"/>
            <a:ext cx="1386647" cy="24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4eb0bf09-7c5b-4dba-98b8-b3bd3c797a63@namprd04">
            <a:extLst>
              <a:ext uri="{FF2B5EF4-FFF2-40B4-BE49-F238E27FC236}">
                <a16:creationId xmlns:a16="http://schemas.microsoft.com/office/drawing/2014/main" id="{BD232CDD-7DAB-4CA9-8A2E-19EBA68FC68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44639" y="2717180"/>
            <a:ext cx="1386647" cy="249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descr="951d9c5f-7682-4268-9261-455ed045f866@namprd04">
            <a:extLst>
              <a:ext uri="{FF2B5EF4-FFF2-40B4-BE49-F238E27FC236}">
                <a16:creationId xmlns:a16="http://schemas.microsoft.com/office/drawing/2014/main" id="{0F6F6F80-C13C-4C79-8E12-8F801D088A4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949833" y="2702972"/>
            <a:ext cx="1386646" cy="24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
            <a:extLst>
              <a:ext uri="{FF2B5EF4-FFF2-40B4-BE49-F238E27FC236}">
                <a16:creationId xmlns:a16="http://schemas.microsoft.com/office/drawing/2014/main" id="{CDAAF887-825A-45F7-BF34-A4D3D3B5CAF7}"/>
              </a:ext>
            </a:extLst>
          </p:cNvPr>
          <p:cNvSpPr txBox="1">
            <a:spLocks/>
          </p:cNvSpPr>
          <p:nvPr/>
        </p:nvSpPr>
        <p:spPr>
          <a:xfrm>
            <a:off x="1703917" y="1931470"/>
            <a:ext cx="1922106" cy="805426"/>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Add the Last Light.</a:t>
            </a:r>
          </a:p>
          <a:p>
            <a:pPr algn="ctr"/>
            <a:endParaRPr lang="en-US" dirty="0"/>
          </a:p>
        </p:txBody>
      </p:sp>
      <p:sp>
        <p:nvSpPr>
          <p:cNvPr id="22" name="Content Placeholder 2">
            <a:extLst>
              <a:ext uri="{FF2B5EF4-FFF2-40B4-BE49-F238E27FC236}">
                <a16:creationId xmlns:a16="http://schemas.microsoft.com/office/drawing/2014/main" id="{BDB28B70-EBB1-414B-BCF3-6C3EAEEA732F}"/>
              </a:ext>
            </a:extLst>
          </p:cNvPr>
          <p:cNvSpPr txBox="1">
            <a:spLocks/>
          </p:cNvSpPr>
          <p:nvPr/>
        </p:nvSpPr>
        <p:spPr>
          <a:xfrm>
            <a:off x="3398774" y="1820090"/>
            <a:ext cx="1922106" cy="977813"/>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See the new number </a:t>
            </a:r>
          </a:p>
          <a:p>
            <a:pPr algn="ctr"/>
            <a:endParaRPr lang="en-US" dirty="0"/>
          </a:p>
        </p:txBody>
      </p:sp>
      <p:sp>
        <p:nvSpPr>
          <p:cNvPr id="23" name="Content Placeholder 2">
            <a:extLst>
              <a:ext uri="{FF2B5EF4-FFF2-40B4-BE49-F238E27FC236}">
                <a16:creationId xmlns:a16="http://schemas.microsoft.com/office/drawing/2014/main" id="{270B76AD-AA79-4C8F-A9A9-DE1392346032}"/>
              </a:ext>
            </a:extLst>
          </p:cNvPr>
          <p:cNvSpPr txBox="1">
            <a:spLocks/>
          </p:cNvSpPr>
          <p:nvPr/>
        </p:nvSpPr>
        <p:spPr>
          <a:xfrm>
            <a:off x="7200429" y="2717180"/>
            <a:ext cx="1922106" cy="1690558"/>
          </a:xfrm>
          <a:prstGeom prst="rect">
            <a:avLst/>
          </a:prstGeom>
        </p:spPr>
        <p:txBody>
          <a:bodyPr vert="horz" lIns="91376" tIns="45688" rIns="91376" bIns="45688" rtlCol="0">
            <a:normAutofit/>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Click the ON and OFF buttons and see the lights on the different boards change.</a:t>
            </a:r>
          </a:p>
          <a:p>
            <a:pPr algn="ctr"/>
            <a:endParaRPr lang="en-US" dirty="0"/>
          </a:p>
        </p:txBody>
      </p:sp>
      <p:sp>
        <p:nvSpPr>
          <p:cNvPr id="24" name="Content Placeholder 2">
            <a:extLst>
              <a:ext uri="{FF2B5EF4-FFF2-40B4-BE49-F238E27FC236}">
                <a16:creationId xmlns:a16="http://schemas.microsoft.com/office/drawing/2014/main" id="{6F4E8F5B-0CFB-4673-A3A8-B41572AA9B90}"/>
              </a:ext>
            </a:extLst>
          </p:cNvPr>
          <p:cNvSpPr txBox="1">
            <a:spLocks/>
          </p:cNvSpPr>
          <p:nvPr/>
        </p:nvSpPr>
        <p:spPr>
          <a:xfrm>
            <a:off x="5113828" y="1761658"/>
            <a:ext cx="1922106" cy="977813"/>
          </a:xfrm>
          <a:prstGeom prst="rect">
            <a:avLst/>
          </a:prstGeom>
        </p:spPr>
        <p:txBody>
          <a:bodyPr vert="horz" lIns="91376" tIns="45688" rIns="91376" bIns="45688" rtlCol="0">
            <a:normAutofit fontScale="85000" lnSpcReduction="10000"/>
          </a:bodyPr>
          <a:lstStyle>
            <a:lvl1pPr marL="228424" indent="-228424" algn="l" defTabSz="913652" rtl="0" eaLnBrk="1" latinLnBrk="0" hangingPunct="1">
              <a:lnSpc>
                <a:spcPct val="100000"/>
              </a:lnSpc>
              <a:spcBef>
                <a:spcPts val="10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1pPr>
            <a:lvl2pPr marL="685270" indent="-228424" algn="l" defTabSz="913652" rtl="0" eaLnBrk="1" latinLnBrk="0" hangingPunct="1">
              <a:lnSpc>
                <a:spcPct val="10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2074" indent="-228424" algn="l" defTabSz="913652" rtl="0" eaLnBrk="1" latinLnBrk="0" hangingPunct="1">
              <a:lnSpc>
                <a:spcPct val="100000"/>
              </a:lnSpc>
              <a:spcBef>
                <a:spcPts val="500"/>
              </a:spcBef>
              <a:buFont typeface="Arial" panose="020B0604020202020204" pitchFamily="34" charset="0"/>
              <a:buChar char="˃"/>
              <a:defRPr sz="1867" kern="1200">
                <a:solidFill>
                  <a:schemeClr val="accent1"/>
                </a:solidFill>
                <a:latin typeface="Arial" panose="020B0604020202020204" pitchFamily="34" charset="0"/>
                <a:ea typeface="+mn-ea"/>
                <a:cs typeface="Arial" panose="020B0604020202020204" pitchFamily="34" charset="0"/>
              </a:defRPr>
            </a:lvl3pPr>
            <a:lvl4pPr marL="1598880"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5687" indent="-228424" algn="l" defTabSz="913652" rtl="0" eaLnBrk="1" latinLnBrk="0" hangingPunct="1">
              <a:lnSpc>
                <a:spcPct val="10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2532"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9358"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6184"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3030" indent="-228424" algn="l" defTabSz="9136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en-US" sz="1800" dirty="0"/>
              <a:t>Click on </a:t>
            </a:r>
            <a:br>
              <a:rPr lang="en-US" sz="1800" dirty="0"/>
            </a:br>
            <a:r>
              <a:rPr lang="en-US" sz="1800" dirty="0"/>
              <a:t>Devices (4) to see all the provisioned  lights.</a:t>
            </a:r>
          </a:p>
          <a:p>
            <a:pPr algn="ctr"/>
            <a:endParaRPr lang="en-US" dirty="0"/>
          </a:p>
        </p:txBody>
      </p:sp>
      <p:sp>
        <p:nvSpPr>
          <p:cNvPr id="25" name="Rectangle 24">
            <a:extLst>
              <a:ext uri="{FF2B5EF4-FFF2-40B4-BE49-F238E27FC236}">
                <a16:creationId xmlns:a16="http://schemas.microsoft.com/office/drawing/2014/main" id="{EF5727E3-4244-486F-AFDF-55F9E48F3FD6}"/>
              </a:ext>
            </a:extLst>
          </p:cNvPr>
          <p:cNvSpPr/>
          <p:nvPr/>
        </p:nvSpPr>
        <p:spPr>
          <a:xfrm rot="5400000">
            <a:off x="8742380" y="2951180"/>
            <a:ext cx="6400800" cy="498439"/>
          </a:xfrm>
          <a:prstGeom prst="rect">
            <a:avLst/>
          </a:prstGeom>
          <a:solidFill>
            <a:srgbClr val="DE6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Apple iOS</a:t>
            </a:r>
          </a:p>
        </p:txBody>
      </p:sp>
    </p:spTree>
    <p:extLst>
      <p:ext uri="{BB962C8B-B14F-4D97-AF65-F5344CB8AC3E}">
        <p14:creationId xmlns:p14="http://schemas.microsoft.com/office/powerpoint/2010/main" val="1753218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a:t>Exercise Ch6 </a:t>
            </a:r>
            <a:r>
              <a:rPr lang="en-US" altLang="zh-CN">
                <a:sym typeface="Wingdings" panose="05000000000000000000" pitchFamily="2" charset="2"/>
              </a:rPr>
              <a:t> 6.1 Add On/Off Switch to Mesh</a:t>
            </a:r>
            <a:endParaRPr lang="en-US"/>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2" y="1471470"/>
            <a:ext cx="11358322" cy="4916077"/>
          </a:xfrm>
        </p:spPr>
        <p:txBody>
          <a:bodyPr>
            <a:normAutofit fontScale="85000" lnSpcReduction="10000"/>
          </a:bodyPr>
          <a:lstStyle/>
          <a:p>
            <a:pPr marL="0" indent="-342900" defTabSz="913852">
              <a:buClr>
                <a:schemeClr val="accent1"/>
              </a:buClr>
              <a:buSzPct val="100000"/>
              <a:buFont typeface="Wingdings" pitchFamily="2" charset="2"/>
              <a:buChar char="§"/>
            </a:pPr>
            <a:r>
              <a:rPr lang="en-US" altLang="ja-JP" b="1" kern="800" dirty="0">
                <a:solidFill>
                  <a:srgbClr val="005596"/>
                </a:solidFill>
              </a:rPr>
              <a:t>Purpose: Add on/off switch to mesh network to control LEDs on </a:t>
            </a:r>
            <a:r>
              <a:rPr lang="en-US" altLang="ja-JP" b="1" kern="800" dirty="0" err="1">
                <a:solidFill>
                  <a:srgbClr val="005596"/>
                </a:solidFill>
              </a:rPr>
              <a:t>LightDimmable</a:t>
            </a:r>
            <a:r>
              <a:rPr lang="en-US" altLang="ja-JP" b="1" kern="800" dirty="0">
                <a:solidFill>
                  <a:srgbClr val="005596"/>
                </a:solidFill>
              </a:rPr>
              <a:t> kit(s). </a:t>
            </a:r>
            <a:r>
              <a:rPr lang="en-US" b="1" kern="800" dirty="0">
                <a:solidFill>
                  <a:srgbClr val="005596"/>
                </a:solidFill>
              </a:rPr>
              <a:t> </a:t>
            </a:r>
          </a:p>
          <a:p>
            <a:pPr marL="457200" indent="-457200">
              <a:buFont typeface="+mj-lt"/>
              <a:buAutoNum type="arabicPeriod"/>
            </a:pPr>
            <a:r>
              <a:rPr lang="en-US" dirty="0"/>
              <a:t>Remove one </a:t>
            </a:r>
            <a:r>
              <a:rPr lang="en-US" dirty="0" err="1"/>
              <a:t>LightDimmable</a:t>
            </a:r>
            <a:r>
              <a:rPr lang="en-US" dirty="0"/>
              <a:t> kits from the mesh network using the Android or iOS app.</a:t>
            </a:r>
          </a:p>
          <a:p>
            <a:pPr marL="457200" indent="-457200">
              <a:buFont typeface="+mj-lt"/>
              <a:buAutoNum type="arabicPeriod"/>
            </a:pPr>
            <a:r>
              <a:rPr lang="en-US" dirty="0"/>
              <a:t>Create a new application for:</a:t>
            </a:r>
          </a:p>
          <a:p>
            <a:pPr marL="914046" lvl="1" indent="-457200">
              <a:buFont typeface="+mj-lt"/>
              <a:buAutoNum type="alphaLcPeriod"/>
            </a:pPr>
            <a:r>
              <a:rPr lang="en-US" dirty="0"/>
              <a:t>Target Hardware: CYBT-213043-MESH</a:t>
            </a:r>
          </a:p>
          <a:p>
            <a:pPr marL="914046" lvl="1" indent="-457200">
              <a:buFont typeface="+mj-lt"/>
              <a:buAutoNum type="alphaLcPeriod"/>
            </a:pPr>
            <a:r>
              <a:rPr lang="en-US" dirty="0"/>
              <a:t>Starter Application: </a:t>
            </a:r>
            <a:r>
              <a:rPr lang="en-US" dirty="0" err="1"/>
              <a:t>BLE_Mesh_OnOffSwitch</a:t>
            </a:r>
            <a:endParaRPr lang="en-US" dirty="0"/>
          </a:p>
          <a:p>
            <a:pPr marL="457200" indent="-457200">
              <a:buFont typeface="+mj-lt"/>
              <a:buAutoNum type="arabicPeriod"/>
            </a:pPr>
            <a:r>
              <a:rPr lang="en-US" dirty="0"/>
              <a:t>Program the project into the mesh kit.</a:t>
            </a:r>
          </a:p>
          <a:p>
            <a:pPr marL="457200" indent="-457200">
              <a:buFont typeface="+mj-lt"/>
              <a:buAutoNum type="arabicPeriod"/>
            </a:pPr>
            <a:r>
              <a:rPr lang="en-US" dirty="0"/>
              <a:t>Provision the </a:t>
            </a:r>
            <a:r>
              <a:rPr lang="en-US" dirty="0" err="1"/>
              <a:t>OnOff</a:t>
            </a:r>
            <a:r>
              <a:rPr lang="en-US" dirty="0"/>
              <a:t> Switch kit to your network.</a:t>
            </a:r>
          </a:p>
          <a:p>
            <a:pPr marL="457200" indent="-457200">
              <a:buFont typeface="+mj-lt"/>
              <a:buAutoNum type="arabicPeriod"/>
            </a:pPr>
            <a:r>
              <a:rPr lang="en-US" dirty="0"/>
              <a:t>Press the user button on the </a:t>
            </a:r>
            <a:r>
              <a:rPr lang="en-US" dirty="0" err="1"/>
              <a:t>OnOff</a:t>
            </a:r>
            <a:r>
              <a:rPr lang="en-US" dirty="0"/>
              <a:t> Switch kit to toggle the LEDs on the </a:t>
            </a:r>
            <a:r>
              <a:rPr lang="en-US" dirty="0" err="1"/>
              <a:t>LightDimmable</a:t>
            </a:r>
            <a:r>
              <a:rPr lang="en-US" dirty="0"/>
              <a:t> kits.</a:t>
            </a:r>
          </a:p>
          <a:p>
            <a:pPr marL="457200" indent="-457200">
              <a:buFont typeface="+mj-lt"/>
              <a:buAutoNum type="arabicPeriod"/>
            </a:pPr>
            <a:r>
              <a:rPr lang="en-US" dirty="0"/>
              <a:t>Experiment with changing the Assignment for the </a:t>
            </a:r>
            <a:r>
              <a:rPr lang="en-US" dirty="0" err="1"/>
              <a:t>OnOff</a:t>
            </a:r>
            <a:r>
              <a:rPr lang="en-US" dirty="0"/>
              <a:t> Switch to control different lights or rooms.</a:t>
            </a:r>
          </a:p>
          <a:p>
            <a:pPr marL="914046" lvl="1" indent="-457200">
              <a:buFont typeface="+mj-lt"/>
              <a:buAutoNum type="alphaLcPeriod"/>
            </a:pPr>
            <a:r>
              <a:rPr lang="en-US" sz="2100" dirty="0"/>
              <a:t>Hint: Switches can’t be moved to different rooms, rather Assign the device or rooms that the switch will control.</a:t>
            </a:r>
          </a:p>
          <a:p>
            <a:pPr marL="457200" indent="-457200">
              <a:buFont typeface="+mj-lt"/>
              <a:buAutoNum type="arabicPeriod"/>
            </a:pPr>
            <a:r>
              <a:rPr lang="en-US" dirty="0"/>
              <a:t>Note that lights can still be controlled using the app.</a:t>
            </a:r>
          </a:p>
          <a:p>
            <a:endParaRPr lang="en-US" dirty="0"/>
          </a:p>
        </p:txBody>
      </p:sp>
    </p:spTree>
    <p:extLst>
      <p:ext uri="{BB962C8B-B14F-4D97-AF65-F5344CB8AC3E}">
        <p14:creationId xmlns:p14="http://schemas.microsoft.com/office/powerpoint/2010/main" val="3714101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EE01B3-5D42-4BA0-B525-987126C392A3}"/>
              </a:ext>
            </a:extLst>
          </p:cNvPr>
          <p:cNvSpPr/>
          <p:nvPr/>
        </p:nvSpPr>
        <p:spPr>
          <a:xfrm rot="20527562">
            <a:off x="2804073" y="3025327"/>
            <a:ext cx="6583854" cy="1446550"/>
          </a:xfrm>
          <a:prstGeom prst="rect">
            <a:avLst/>
          </a:prstGeom>
          <a:noFill/>
        </p:spPr>
        <p:txBody>
          <a:bodyPr wrap="none" lIns="91440" tIns="45720" rIns="91440" bIns="45720">
            <a:spAutoFit/>
          </a:bodyPr>
          <a:lstStyle/>
          <a:p>
            <a:pPr algn="ctr"/>
            <a:r>
              <a:rPr lang="en-US" sz="8800" b="1" cap="none" spc="0">
                <a:ln w="12700">
                  <a:solidFill>
                    <a:schemeClr val="accent5">
                      <a:alpha val="20000"/>
                    </a:schemeClr>
                  </a:solidFill>
                  <a:prstDash val="solid"/>
                </a:ln>
                <a:pattFill prst="ltDnDiag">
                  <a:fgClr>
                    <a:schemeClr val="accent5">
                      <a:lumMod val="60000"/>
                      <a:lumOff val="40000"/>
                    </a:schemeClr>
                  </a:fgClr>
                  <a:bgClr>
                    <a:schemeClr val="bg1"/>
                  </a:bgClr>
                </a:pattFill>
                <a:effectLst/>
              </a:rPr>
              <a:t>Extra Credit</a:t>
            </a:r>
          </a:p>
        </p:txBody>
      </p:sp>
      <p:sp>
        <p:nvSpPr>
          <p:cNvPr id="2" name="Text Placeholder 1">
            <a:extLst>
              <a:ext uri="{FF2B5EF4-FFF2-40B4-BE49-F238E27FC236}">
                <a16:creationId xmlns:a16="http://schemas.microsoft.com/office/drawing/2014/main" id="{8CDF9357-CAE7-4DEE-91CE-BF080278E19C}"/>
              </a:ext>
            </a:extLst>
          </p:cNvPr>
          <p:cNvSpPr>
            <a:spLocks noGrp="1"/>
          </p:cNvSpPr>
          <p:nvPr>
            <p:ph type="body" sz="quarter" idx="10"/>
          </p:nvPr>
        </p:nvSpPr>
        <p:spPr/>
        <p:txBody>
          <a:bodyPr/>
          <a:lstStyle/>
          <a:p>
            <a:r>
              <a:rPr lang="en-US" altLang="zh-CN"/>
              <a:t>Exercise Ch6 </a:t>
            </a:r>
            <a:r>
              <a:rPr lang="en-US" altLang="zh-CN">
                <a:sym typeface="Wingdings" panose="05000000000000000000" pitchFamily="2" charset="2"/>
              </a:rPr>
              <a:t> 6.2 Add Dimmer Switch to Mesh</a:t>
            </a:r>
            <a:endParaRPr lang="en-US"/>
          </a:p>
        </p:txBody>
      </p:sp>
      <p:sp>
        <p:nvSpPr>
          <p:cNvPr id="3" name="Content Placeholder 2">
            <a:extLst>
              <a:ext uri="{FF2B5EF4-FFF2-40B4-BE49-F238E27FC236}">
                <a16:creationId xmlns:a16="http://schemas.microsoft.com/office/drawing/2014/main" id="{DACEE2F6-182F-48C9-AACA-7C3407D47D7A}"/>
              </a:ext>
            </a:extLst>
          </p:cNvPr>
          <p:cNvSpPr>
            <a:spLocks noGrp="1"/>
          </p:cNvSpPr>
          <p:nvPr>
            <p:ph sz="quarter" idx="33"/>
          </p:nvPr>
        </p:nvSpPr>
        <p:spPr>
          <a:xfrm>
            <a:off x="418792" y="1471470"/>
            <a:ext cx="11358322" cy="4752187"/>
          </a:xfrm>
        </p:spPr>
        <p:txBody>
          <a:bodyPr>
            <a:normAutofit fontScale="85000" lnSpcReduction="10000"/>
          </a:bodyPr>
          <a:lstStyle/>
          <a:p>
            <a:pPr marL="0" indent="-342900" defTabSz="913852">
              <a:buClr>
                <a:schemeClr val="accent1"/>
              </a:buClr>
              <a:buSzPct val="100000"/>
              <a:buFont typeface="Wingdings" pitchFamily="2" charset="2"/>
              <a:buChar char="§"/>
            </a:pPr>
            <a:r>
              <a:rPr lang="en-US" altLang="ja-JP" b="1" kern="800" dirty="0">
                <a:solidFill>
                  <a:srgbClr val="005596"/>
                </a:solidFill>
              </a:rPr>
              <a:t>Purpose: Add dimmer device to your mesh network. This new device will be able to turn the LED on/off as well as control the brightness of the LED on the </a:t>
            </a:r>
            <a:r>
              <a:rPr lang="en-US" altLang="ja-JP" b="1" kern="800" dirty="0" err="1">
                <a:solidFill>
                  <a:srgbClr val="005596"/>
                </a:solidFill>
              </a:rPr>
              <a:t>LightDimmable</a:t>
            </a:r>
            <a:r>
              <a:rPr lang="en-US" altLang="ja-JP" b="1" kern="800" dirty="0">
                <a:solidFill>
                  <a:srgbClr val="005596"/>
                </a:solidFill>
              </a:rPr>
              <a:t> kit. The </a:t>
            </a:r>
            <a:r>
              <a:rPr lang="en-US" altLang="ja-JP" b="1" kern="800" dirty="0" err="1">
                <a:solidFill>
                  <a:srgbClr val="005596"/>
                </a:solidFill>
              </a:rPr>
              <a:t>OnOff</a:t>
            </a:r>
            <a:r>
              <a:rPr lang="en-US" altLang="ja-JP" b="1" kern="800" dirty="0">
                <a:solidFill>
                  <a:srgbClr val="005596"/>
                </a:solidFill>
              </a:rPr>
              <a:t> Switch from the previous exercise will be able to control the same LED.</a:t>
            </a:r>
            <a:r>
              <a:rPr lang="en-US" b="1" kern="800" dirty="0">
                <a:solidFill>
                  <a:srgbClr val="005596"/>
                </a:solidFill>
              </a:rPr>
              <a:t> </a:t>
            </a:r>
          </a:p>
          <a:p>
            <a:pPr marL="457200" indent="-457200">
              <a:buFont typeface="+mj-lt"/>
              <a:buAutoNum type="arabicPeriod"/>
            </a:pPr>
            <a:r>
              <a:rPr lang="en-US" dirty="0"/>
              <a:t>Remove one kit from the mesh network using the Android or iOS app.</a:t>
            </a:r>
          </a:p>
          <a:p>
            <a:pPr marL="457200" indent="-457200">
              <a:buFont typeface="+mj-lt"/>
              <a:buAutoNum type="arabicPeriod"/>
            </a:pPr>
            <a:r>
              <a:rPr lang="en-US" dirty="0"/>
              <a:t>Create a new application for:</a:t>
            </a:r>
          </a:p>
          <a:p>
            <a:pPr marL="914046" lvl="1" indent="-457200">
              <a:buFont typeface="+mj-lt"/>
              <a:buAutoNum type="alphaLcPeriod"/>
            </a:pPr>
            <a:r>
              <a:rPr lang="en-US" dirty="0"/>
              <a:t>Target Hardware: CYBT-213043-MESH</a:t>
            </a:r>
          </a:p>
          <a:p>
            <a:pPr marL="914046" lvl="1" indent="-457200">
              <a:buFont typeface="+mj-lt"/>
              <a:buAutoNum type="alphaLcPeriod"/>
            </a:pPr>
            <a:r>
              <a:rPr lang="en-US" dirty="0"/>
              <a:t>Starter Application: </a:t>
            </a:r>
            <a:r>
              <a:rPr lang="en-US" dirty="0" err="1"/>
              <a:t>BLE_Mesh_Dimmer</a:t>
            </a:r>
            <a:endParaRPr lang="en-US" dirty="0"/>
          </a:p>
          <a:p>
            <a:pPr marL="457200" indent="-457200">
              <a:buFont typeface="+mj-lt"/>
              <a:buAutoNum type="arabicPeriod"/>
            </a:pPr>
            <a:r>
              <a:rPr lang="en-US" dirty="0"/>
              <a:t>Program the project into the kit.</a:t>
            </a:r>
          </a:p>
          <a:p>
            <a:pPr marL="457200" indent="-457200">
              <a:buFont typeface="+mj-lt"/>
              <a:buAutoNum type="arabicPeriod"/>
            </a:pPr>
            <a:r>
              <a:rPr lang="en-US" dirty="0"/>
              <a:t>Provision the Dimmer kit to your network.</a:t>
            </a:r>
          </a:p>
          <a:p>
            <a:pPr marL="457200" indent="-457200">
              <a:buFont typeface="+mj-lt"/>
              <a:buAutoNum type="arabicPeriod"/>
            </a:pPr>
            <a:r>
              <a:rPr lang="en-US" dirty="0"/>
              <a:t>Press the user button on the Dimmer kit to toggle the LEDs on the </a:t>
            </a:r>
            <a:r>
              <a:rPr lang="en-US" dirty="0" err="1"/>
              <a:t>LightDimmable</a:t>
            </a:r>
            <a:r>
              <a:rPr lang="en-US" dirty="0"/>
              <a:t> kits.</a:t>
            </a:r>
          </a:p>
          <a:p>
            <a:pPr marL="457200" indent="-457200">
              <a:buFont typeface="+mj-lt"/>
              <a:buAutoNum type="arabicPeriod"/>
            </a:pPr>
            <a:r>
              <a:rPr lang="en-US" dirty="0"/>
              <a:t>Press and hold the user button on the Dimmer kit to adjust the brightness of the LEDs.</a:t>
            </a:r>
          </a:p>
          <a:p>
            <a:pPr marL="457200" indent="-457200">
              <a:buFont typeface="+mj-lt"/>
              <a:buAutoNum type="arabicPeriod"/>
            </a:pPr>
            <a:r>
              <a:rPr lang="en-US" dirty="0"/>
              <a:t>Verify that the </a:t>
            </a:r>
            <a:r>
              <a:rPr lang="en-US" dirty="0" err="1"/>
              <a:t>OnOff</a:t>
            </a:r>
            <a:r>
              <a:rPr lang="en-US" dirty="0"/>
              <a:t> switch kit and the app can still control the LED.</a:t>
            </a:r>
          </a:p>
          <a:p>
            <a:pPr marL="457200" indent="-457200">
              <a:buFont typeface="+mj-lt"/>
              <a:buAutoNum type="arabicPeriod"/>
            </a:pPr>
            <a:r>
              <a:rPr lang="en-US" dirty="0"/>
              <a:t>Experiment with Assigning the Dimmer to different lights or rooms.</a:t>
            </a:r>
          </a:p>
          <a:p>
            <a:endParaRPr lang="en-US" dirty="0"/>
          </a:p>
        </p:txBody>
      </p:sp>
    </p:spTree>
    <p:extLst>
      <p:ext uri="{BB962C8B-B14F-4D97-AF65-F5344CB8AC3E}">
        <p14:creationId xmlns:p14="http://schemas.microsoft.com/office/powerpoint/2010/main" val="2985697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BLE-Mesh – Conclusion</a:t>
            </a:r>
          </a:p>
          <a:p>
            <a:endParaRPr lang="en-US" sz="3600" b="0" dirty="0"/>
          </a:p>
          <a:p>
            <a:r>
              <a:rPr lang="en-US" sz="3600" b="0" dirty="0"/>
              <a:t>	2019</a:t>
            </a:r>
          </a:p>
          <a:p>
            <a:endParaRPr lang="en-US" sz="3600" i="1" dirty="0"/>
          </a:p>
        </p:txBody>
      </p:sp>
    </p:spTree>
    <p:extLst>
      <p:ext uri="{BB962C8B-B14F-4D97-AF65-F5344CB8AC3E}">
        <p14:creationId xmlns:p14="http://schemas.microsoft.com/office/powerpoint/2010/main" val="177975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BEEE4-FCE7-4C1C-9981-32A571385E0C}"/>
              </a:ext>
            </a:extLst>
          </p:cNvPr>
          <p:cNvSpPr>
            <a:spLocks noGrp="1"/>
          </p:cNvSpPr>
          <p:nvPr>
            <p:ph type="body" sz="quarter" idx="10"/>
          </p:nvPr>
        </p:nvSpPr>
        <p:spPr/>
        <p:txBody>
          <a:bodyPr/>
          <a:lstStyle/>
          <a:p>
            <a:r>
              <a:rPr lang="en-US" dirty="0"/>
              <a:t>BLE-Mesh – Summary / Conclusion</a:t>
            </a:r>
          </a:p>
        </p:txBody>
      </p:sp>
      <p:sp>
        <p:nvSpPr>
          <p:cNvPr id="3" name="Text Placeholder 2">
            <a:extLst>
              <a:ext uri="{FF2B5EF4-FFF2-40B4-BE49-F238E27FC236}">
                <a16:creationId xmlns:a16="http://schemas.microsoft.com/office/drawing/2014/main" id="{1D0F3E0D-D23C-4CDD-8AA7-8F6CA875BFB3}"/>
              </a:ext>
            </a:extLst>
          </p:cNvPr>
          <p:cNvSpPr>
            <a:spLocks noGrp="1"/>
          </p:cNvSpPr>
          <p:nvPr>
            <p:ph type="body" sz="quarter" idx="11"/>
          </p:nvPr>
        </p:nvSpPr>
        <p:spPr/>
        <p:txBody>
          <a:bodyPr/>
          <a:lstStyle/>
          <a:p>
            <a:r>
              <a:rPr lang="en-US" dirty="0"/>
              <a:t>What did we learn</a:t>
            </a:r>
          </a:p>
        </p:txBody>
      </p:sp>
      <p:sp>
        <p:nvSpPr>
          <p:cNvPr id="4" name="Content Placeholder 3">
            <a:extLst>
              <a:ext uri="{FF2B5EF4-FFF2-40B4-BE49-F238E27FC236}">
                <a16:creationId xmlns:a16="http://schemas.microsoft.com/office/drawing/2014/main" id="{E250B68F-DDA0-4EA3-8EA1-4549EA93E787}"/>
              </a:ext>
            </a:extLst>
          </p:cNvPr>
          <p:cNvSpPr>
            <a:spLocks noGrp="1"/>
          </p:cNvSpPr>
          <p:nvPr>
            <p:ph sz="quarter" idx="33"/>
          </p:nvPr>
        </p:nvSpPr>
        <p:spPr/>
        <p:txBody>
          <a:bodyPr/>
          <a:lstStyle/>
          <a:p>
            <a:r>
              <a:rPr lang="en-US" dirty="0" err="1"/>
              <a:t>ModusToolbox</a:t>
            </a:r>
            <a:r>
              <a:rPr lang="en-US" dirty="0"/>
              <a:t> – Eclipse based IDE with WICED and </a:t>
            </a:r>
            <a:r>
              <a:rPr lang="en-US" dirty="0" err="1"/>
              <a:t>PSoC</a:t>
            </a:r>
            <a:r>
              <a:rPr lang="en-US" dirty="0"/>
              <a:t> Creator features; Examples embedded and on GitHub</a:t>
            </a:r>
          </a:p>
          <a:p>
            <a:r>
              <a:rPr lang="en-US" dirty="0"/>
              <a:t>BLE Intro – High Level of what BLE is, how BLE-Mesh will compete and kits</a:t>
            </a:r>
          </a:p>
          <a:p>
            <a:r>
              <a:rPr lang="en-US" dirty="0"/>
              <a:t>BLE Mesh Topology – Nodes, Provisioning and Cypress’ tools</a:t>
            </a:r>
          </a:p>
          <a:p>
            <a:r>
              <a:rPr lang="en-US" dirty="0"/>
              <a:t>BLE Mesh Details – Protocol, Models, Stack and Security</a:t>
            </a:r>
          </a:p>
          <a:p>
            <a:r>
              <a:rPr lang="en-US" dirty="0"/>
              <a:t>BLE Mesh Firmware – Architecture and Starter Applications</a:t>
            </a:r>
          </a:p>
        </p:txBody>
      </p:sp>
    </p:spTree>
    <p:extLst>
      <p:ext uri="{BB962C8B-B14F-4D97-AF65-F5344CB8AC3E}">
        <p14:creationId xmlns:p14="http://schemas.microsoft.com/office/powerpoint/2010/main" val="1997553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12174753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97873" y="1338146"/>
            <a:ext cx="184731" cy="369332"/>
          </a:xfrm>
          <a:prstGeom prst="rect">
            <a:avLst/>
          </a:prstGeom>
          <a:noFill/>
        </p:spPr>
        <p:txBody>
          <a:bodyPr wrap="none" rtlCol="0">
            <a:spAutoFit/>
          </a:bodyPr>
          <a:lstStyle/>
          <a:p>
            <a:endParaRPr lang="en-US" dirty="0"/>
          </a:p>
        </p:txBody>
      </p:sp>
      <p:sp>
        <p:nvSpPr>
          <p:cNvPr id="11" name="TextBox 10"/>
          <p:cNvSpPr txBox="1"/>
          <p:nvPr/>
        </p:nvSpPr>
        <p:spPr>
          <a:xfrm>
            <a:off x="10482146" y="-2643992"/>
            <a:ext cx="184731"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86" y="2147266"/>
            <a:ext cx="4321442" cy="1986529"/>
          </a:xfrm>
          <a:prstGeom prst="rect">
            <a:avLst/>
          </a:prstGeom>
        </p:spPr>
      </p:pic>
    </p:spTree>
    <p:extLst>
      <p:ext uri="{BB962C8B-B14F-4D97-AF65-F5344CB8AC3E}">
        <p14:creationId xmlns:p14="http://schemas.microsoft.com/office/powerpoint/2010/main" val="5367967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55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Title Slide Option 1</a:t>
            </a:r>
          </a:p>
          <a:p>
            <a:r>
              <a:rPr lang="en-US" dirty="0"/>
              <a:t>Screen Friendly</a:t>
            </a:r>
          </a:p>
          <a:p>
            <a:endParaRPr lang="en-US" dirty="0"/>
          </a:p>
        </p:txBody>
      </p:sp>
      <p:sp>
        <p:nvSpPr>
          <p:cNvPr id="3" name="Text Placeholder 2"/>
          <p:cNvSpPr>
            <a:spLocks noGrp="1"/>
          </p:cNvSpPr>
          <p:nvPr>
            <p:ph type="body" sz="quarter" idx="11"/>
          </p:nvPr>
        </p:nvSpPr>
        <p:spPr/>
        <p:txBody>
          <a:bodyPr/>
          <a:lstStyle/>
          <a:p>
            <a:r>
              <a:rPr lang="en-US" dirty="0"/>
              <a:t>Creator Name</a:t>
            </a:r>
          </a:p>
          <a:p>
            <a:r>
              <a:rPr lang="en-US" dirty="0"/>
              <a:t>Date</a:t>
            </a:r>
          </a:p>
          <a:p>
            <a:endParaRPr lang="en-US" dirty="0"/>
          </a:p>
        </p:txBody>
      </p:sp>
    </p:spTree>
    <p:extLst>
      <p:ext uri="{BB962C8B-B14F-4D97-AF65-F5344CB8AC3E}">
        <p14:creationId xmlns:p14="http://schemas.microsoft.com/office/powerpoint/2010/main" val="201986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3FEA959-BBE8-4620-8788-5830EC332338}"/>
              </a:ext>
            </a:extLst>
          </p:cNvPr>
          <p:cNvSpPr>
            <a:spLocks noGrp="1"/>
          </p:cNvSpPr>
          <p:nvPr>
            <p:ph type="body" sz="quarter" idx="10"/>
          </p:nvPr>
        </p:nvSpPr>
        <p:spPr/>
        <p:txBody>
          <a:bodyPr/>
          <a:lstStyle/>
          <a:p>
            <a:r>
              <a:rPr lang="en-US"/>
              <a:t>Device Configurator</a:t>
            </a:r>
          </a:p>
        </p:txBody>
      </p:sp>
      <p:sp>
        <p:nvSpPr>
          <p:cNvPr id="7" name="Content Placeholder 1">
            <a:extLst>
              <a:ext uri="{FF2B5EF4-FFF2-40B4-BE49-F238E27FC236}">
                <a16:creationId xmlns:a16="http://schemas.microsoft.com/office/drawing/2014/main" id="{DC348AD2-8832-4CEF-9D31-9851407AFBEA}"/>
              </a:ext>
            </a:extLst>
          </p:cNvPr>
          <p:cNvSpPr txBox="1">
            <a:spLocks/>
          </p:cNvSpPr>
          <p:nvPr/>
        </p:nvSpPr>
        <p:spPr bwMode="auto">
          <a:xfrm>
            <a:off x="230693" y="1351800"/>
            <a:ext cx="5102110" cy="5176837"/>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0" u="none" strike="noStrike" kern="800" cap="none" spc="0" normalizeH="0" baseline="0" noProof="0" dirty="0">
                <a:ln>
                  <a:noFill/>
                </a:ln>
                <a:solidFill>
                  <a:srgbClr val="000000"/>
                </a:solidFill>
                <a:effectLst/>
                <a:uLnTx/>
                <a:uFillTx/>
                <a:latin typeface="Arial"/>
                <a:ea typeface="+mn-ea"/>
                <a:cs typeface="+mn-cs"/>
              </a:rPr>
              <a:t>Configure the device pins. Replaces the </a:t>
            </a:r>
            <a:r>
              <a:rPr kumimoji="0" lang="en-US" sz="2200" b="0" i="0" u="none" strike="noStrike" kern="800" cap="none" spc="0" normalizeH="0" baseline="0" noProof="0" dirty="0" err="1">
                <a:ln>
                  <a:noFill/>
                </a:ln>
                <a:solidFill>
                  <a:srgbClr val="000000"/>
                </a:solidFill>
                <a:effectLst/>
                <a:uLnTx/>
                <a:uFillTx/>
                <a:latin typeface="Arial"/>
                <a:ea typeface="+mn-ea"/>
                <a:cs typeface="+mn-cs"/>
              </a:rPr>
              <a:t>SuperMux</a:t>
            </a:r>
            <a:r>
              <a:rPr kumimoji="0" lang="en-US" sz="2200" b="0" i="0" u="none" strike="noStrike" kern="800" cap="none" spc="0" normalizeH="0" baseline="0" noProof="0" dirty="0">
                <a:ln>
                  <a:noFill/>
                </a:ln>
                <a:solidFill>
                  <a:srgbClr val="000000"/>
                </a:solidFill>
                <a:effectLst/>
                <a:uLnTx/>
                <a:uFillTx/>
                <a:latin typeface="Arial"/>
                <a:ea typeface="+mn-ea"/>
                <a:cs typeface="+mn-cs"/>
              </a:rPr>
              <a:t> Wizard from WICED Studio</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0" u="none" strike="noStrike" kern="800" cap="none" spc="0" normalizeH="0" baseline="0" noProof="0" dirty="0">
                <a:ln>
                  <a:noFill/>
                </a:ln>
                <a:solidFill>
                  <a:srgbClr val="000000"/>
                </a:solidFill>
                <a:effectLst/>
                <a:uLnTx/>
                <a:uFillTx/>
                <a:latin typeface="Arial"/>
                <a:ea typeface="+mn-ea"/>
                <a:cs typeface="+mn-cs"/>
              </a:rPr>
              <a:t>Configuration settings stored in the </a:t>
            </a:r>
            <a:r>
              <a:rPr kumimoji="0" lang="en-US" sz="2200" b="0" i="1" u="none" strike="noStrike" kern="800" cap="none" spc="0" normalizeH="0" baseline="0" noProof="0" dirty="0" err="1">
                <a:ln>
                  <a:noFill/>
                </a:ln>
                <a:solidFill>
                  <a:srgbClr val="000000"/>
                </a:solidFill>
                <a:effectLst/>
                <a:uLnTx/>
                <a:uFillTx/>
                <a:latin typeface="Arial"/>
                <a:ea typeface="+mn-ea"/>
                <a:cs typeface="+mn-cs"/>
              </a:rPr>
              <a:t>design.modus</a:t>
            </a:r>
            <a:r>
              <a:rPr kumimoji="0" lang="en-US" sz="2200" b="0" i="1" u="none" strike="noStrike" kern="800" cap="none" spc="0" normalizeH="0" baseline="0" noProof="0" dirty="0">
                <a:ln>
                  <a:noFill/>
                </a:ln>
                <a:solidFill>
                  <a:srgbClr val="000000"/>
                </a:solidFill>
                <a:effectLst/>
                <a:uLnTx/>
                <a:uFillTx/>
                <a:latin typeface="Arial"/>
                <a:ea typeface="+mn-ea"/>
                <a:cs typeface="+mn-cs"/>
              </a:rPr>
              <a:t> </a:t>
            </a:r>
            <a:r>
              <a:rPr kumimoji="0" lang="en-US" sz="2200" b="0" i="0" u="none" strike="noStrike" kern="800" cap="none" spc="0" normalizeH="0" baseline="0" noProof="0" dirty="0">
                <a:ln>
                  <a:noFill/>
                </a:ln>
                <a:solidFill>
                  <a:srgbClr val="000000"/>
                </a:solidFill>
                <a:effectLst/>
                <a:uLnTx/>
                <a:uFillTx/>
                <a:latin typeface="Arial"/>
                <a:ea typeface="+mn-ea"/>
                <a:cs typeface="+mn-cs"/>
              </a:rPr>
              <a:t>file. Double click the file in MTB IDE to open the Configurator, or click on </a:t>
            </a:r>
            <a:r>
              <a:rPr kumimoji="0" lang="en-US" sz="2200" b="1" i="0" u="none" strike="noStrike" kern="800" cap="none" spc="0" normalizeH="0" baseline="0" noProof="0" dirty="0">
                <a:ln>
                  <a:noFill/>
                </a:ln>
                <a:solidFill>
                  <a:srgbClr val="000000"/>
                </a:solidFill>
                <a:effectLst/>
                <a:uLnTx/>
                <a:uFillTx/>
                <a:latin typeface="Arial"/>
                <a:ea typeface="+mn-ea"/>
                <a:cs typeface="+mn-cs"/>
              </a:rPr>
              <a:t>Configure Device </a:t>
            </a:r>
            <a:r>
              <a:rPr kumimoji="0" lang="en-US" sz="2200" b="0" i="0" u="none" strike="noStrike" kern="800" cap="none" spc="0" normalizeH="0" baseline="0" noProof="0" dirty="0">
                <a:ln>
                  <a:noFill/>
                </a:ln>
                <a:solidFill>
                  <a:srgbClr val="000000"/>
                </a:solidFill>
                <a:effectLst/>
                <a:uLnTx/>
                <a:uFillTx/>
                <a:latin typeface="Arial"/>
                <a:ea typeface="+mn-ea"/>
                <a:cs typeface="+mn-cs"/>
              </a:rPr>
              <a:t>in the Quick Panel </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0" u="none" strike="noStrike" kern="800" cap="none" spc="0" normalizeH="0" baseline="0" noProof="0" dirty="0">
                <a:ln>
                  <a:noFill/>
                </a:ln>
                <a:solidFill>
                  <a:srgbClr val="000000"/>
                </a:solidFill>
                <a:effectLst/>
                <a:uLnTx/>
                <a:uFillTx/>
                <a:latin typeface="Arial"/>
                <a:ea typeface="+mn-ea"/>
                <a:cs typeface="+mn-cs"/>
              </a:rPr>
              <a:t>Generates configuration code under the </a:t>
            </a:r>
            <a:r>
              <a:rPr kumimoji="0" lang="en-US" sz="2200" b="0" i="1" u="none" strike="noStrike" kern="800" cap="none" spc="0" normalizeH="0" baseline="0" noProof="0" dirty="0" err="1">
                <a:ln>
                  <a:noFill/>
                </a:ln>
                <a:solidFill>
                  <a:srgbClr val="000000"/>
                </a:solidFill>
                <a:effectLst/>
                <a:uLnTx/>
                <a:uFillTx/>
                <a:latin typeface="Arial"/>
                <a:ea typeface="+mn-ea"/>
                <a:cs typeface="+mn-cs"/>
              </a:rPr>
              <a:t>GeneratedSource</a:t>
            </a:r>
            <a:r>
              <a:rPr kumimoji="0" lang="en-US" sz="2200" b="0" i="0" u="none" strike="noStrike" kern="800" cap="none" spc="0" normalizeH="0" baseline="0" noProof="0" dirty="0">
                <a:ln>
                  <a:noFill/>
                </a:ln>
                <a:solidFill>
                  <a:srgbClr val="000000"/>
                </a:solidFill>
                <a:effectLst/>
                <a:uLnTx/>
                <a:uFillTx/>
                <a:latin typeface="Arial"/>
                <a:ea typeface="+mn-ea"/>
                <a:cs typeface="+mn-cs"/>
              </a:rPr>
              <a:t> folder when changes are saved.</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200" b="0" i="0" u="none" strike="noStrike" kern="800" cap="none" spc="0" normalizeH="0" baseline="0" noProof="0" dirty="0">
                <a:ln>
                  <a:noFill/>
                </a:ln>
                <a:solidFill>
                  <a:srgbClr val="000000"/>
                </a:solidFill>
                <a:effectLst/>
                <a:uLnTx/>
                <a:uFillTx/>
                <a:latin typeface="Arial"/>
                <a:ea typeface="+mn-ea"/>
                <a:cs typeface="+mn-cs"/>
              </a:rPr>
              <a:t>Launch other related configurators like Bluetooth Configurator </a:t>
            </a:r>
          </a:p>
        </p:txBody>
      </p:sp>
      <p:pic>
        <p:nvPicPr>
          <p:cNvPr id="8" name="Picture 7">
            <a:extLst>
              <a:ext uri="{FF2B5EF4-FFF2-40B4-BE49-F238E27FC236}">
                <a16:creationId xmlns:a16="http://schemas.microsoft.com/office/drawing/2014/main" id="{4A458E6D-11EF-441B-AB02-29BDF6A43C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7088" y="1072604"/>
            <a:ext cx="6490571" cy="4731041"/>
          </a:xfrm>
          <a:prstGeom prst="rect">
            <a:avLst/>
          </a:prstGeom>
        </p:spPr>
      </p:pic>
    </p:spTree>
    <p:extLst>
      <p:ext uri="{BB962C8B-B14F-4D97-AF65-F5344CB8AC3E}">
        <p14:creationId xmlns:p14="http://schemas.microsoft.com/office/powerpoint/2010/main" val="1439820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Title Slide Option 2</a:t>
            </a:r>
          </a:p>
          <a:p>
            <a:r>
              <a:rPr lang="en-US" dirty="0"/>
              <a:t>Print Friendly</a:t>
            </a:r>
          </a:p>
        </p:txBody>
      </p:sp>
      <p:sp>
        <p:nvSpPr>
          <p:cNvPr id="3" name="Text Placeholder 2"/>
          <p:cNvSpPr>
            <a:spLocks noGrp="1"/>
          </p:cNvSpPr>
          <p:nvPr>
            <p:ph type="body" sz="quarter" idx="11"/>
          </p:nvPr>
        </p:nvSpPr>
        <p:spPr/>
        <p:txBody>
          <a:bodyPr/>
          <a:lstStyle/>
          <a:p>
            <a:r>
              <a:rPr lang="en-US" dirty="0"/>
              <a:t>Creator Name</a:t>
            </a:r>
          </a:p>
          <a:p>
            <a:r>
              <a:rPr lang="en-US" dirty="0"/>
              <a:t>Date</a:t>
            </a:r>
          </a:p>
          <a:p>
            <a:endParaRPr lang="en-US" dirty="0"/>
          </a:p>
        </p:txBody>
      </p:sp>
    </p:spTree>
    <p:extLst>
      <p:ext uri="{BB962C8B-B14F-4D97-AF65-F5344CB8AC3E}">
        <p14:creationId xmlns:p14="http://schemas.microsoft.com/office/powerpoint/2010/main" val="4061807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Table of Contents</a:t>
            </a:r>
          </a:p>
        </p:txBody>
      </p:sp>
      <p:graphicFrame>
        <p:nvGraphicFramePr>
          <p:cNvPr id="7" name="Table 6"/>
          <p:cNvGraphicFramePr>
            <a:graphicFrameLocks noGrp="1"/>
          </p:cNvGraphicFramePr>
          <p:nvPr/>
        </p:nvGraphicFramePr>
        <p:xfrm>
          <a:off x="2032000" y="1833401"/>
          <a:ext cx="8128000" cy="3337560"/>
        </p:xfrm>
        <a:graphic>
          <a:graphicData uri="http://schemas.openxmlformats.org/drawingml/2006/table">
            <a:tbl>
              <a:tblPr firstRow="1" bandRow="1">
                <a:tableStyleId>{16D9F66E-5EB9-4882-86FB-DCBF35E3C3E4}</a:tableStyleId>
              </a:tblPr>
              <a:tblGrid>
                <a:gridCol w="2746272">
                  <a:extLst>
                    <a:ext uri="{9D8B030D-6E8A-4147-A177-3AD203B41FA5}">
                      <a16:colId xmlns:a16="http://schemas.microsoft.com/office/drawing/2014/main" val="2168624946"/>
                    </a:ext>
                  </a:extLst>
                </a:gridCol>
                <a:gridCol w="1317728">
                  <a:extLst>
                    <a:ext uri="{9D8B030D-6E8A-4147-A177-3AD203B41FA5}">
                      <a16:colId xmlns:a16="http://schemas.microsoft.com/office/drawing/2014/main" val="3583148300"/>
                    </a:ext>
                  </a:extLst>
                </a:gridCol>
                <a:gridCol w="2331308">
                  <a:extLst>
                    <a:ext uri="{9D8B030D-6E8A-4147-A177-3AD203B41FA5}">
                      <a16:colId xmlns:a16="http://schemas.microsoft.com/office/drawing/2014/main" val="246185256"/>
                    </a:ext>
                  </a:extLst>
                </a:gridCol>
                <a:gridCol w="1732692">
                  <a:extLst>
                    <a:ext uri="{9D8B030D-6E8A-4147-A177-3AD203B41FA5}">
                      <a16:colId xmlns:a16="http://schemas.microsoft.com/office/drawing/2014/main" val="3415842803"/>
                    </a:ext>
                  </a:extLst>
                </a:gridCol>
              </a:tblGrid>
              <a:tr h="370840">
                <a:tc>
                  <a:txBody>
                    <a:bodyPr/>
                    <a:lstStyle/>
                    <a:p>
                      <a:r>
                        <a:rPr lang="en-US" b="0" dirty="0"/>
                        <a:t>Welcome</a:t>
                      </a:r>
                      <a:endParaRPr lang="en-US" b="0" dirty="0">
                        <a:solidFill>
                          <a:schemeClr val="accent1"/>
                        </a:solidFill>
                      </a:endParaRPr>
                    </a:p>
                  </a:txBody>
                  <a:tcPr>
                    <a:lnL w="12700" cmpd="sng">
                      <a:noFill/>
                    </a:lnL>
                    <a:lnR w="12700" cmpd="sng">
                      <a:noFill/>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0" dirty="0">
                        <a:solidFill>
                          <a:schemeClr val="accent1"/>
                        </a:solidFill>
                      </a:endParaRPr>
                    </a:p>
                  </a:txBody>
                  <a:tcPr>
                    <a:lnL w="12700" cmpd="sng">
                      <a:noFill/>
                    </a:lnL>
                    <a:lnR w="12700" cmpd="sng">
                      <a:noFill/>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0" dirty="0">
                        <a:solidFill>
                          <a:schemeClr val="accent1"/>
                        </a:solidFill>
                      </a:endParaRPr>
                    </a:p>
                  </a:txBody>
                  <a:tcPr>
                    <a:lnL w="12700" cmpd="sng">
                      <a:noFill/>
                    </a:lnL>
                    <a:lnR w="12700" cmpd="sng">
                      <a:noFill/>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b="0" dirty="0"/>
                        <a:t>Slide</a:t>
                      </a:r>
                      <a:r>
                        <a:rPr lang="en-US" b="0" baseline="0" dirty="0"/>
                        <a:t> </a:t>
                      </a:r>
                      <a:r>
                        <a:rPr lang="en-US" b="0" dirty="0"/>
                        <a:t>1</a:t>
                      </a:r>
                      <a:endParaRPr lang="en-US" b="0" dirty="0">
                        <a:solidFill>
                          <a:schemeClr val="accent1"/>
                        </a:solidFill>
                      </a:endParaRPr>
                    </a:p>
                  </a:txBody>
                  <a:tcPr>
                    <a:lnL w="12700" cmpd="sng">
                      <a:noFill/>
                    </a:lnL>
                    <a:lnR w="12700" cmpd="sng">
                      <a:noFill/>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7078185"/>
                  </a:ext>
                </a:extLst>
              </a:tr>
              <a:tr h="370840">
                <a:tc>
                  <a:txBody>
                    <a:bodyPr/>
                    <a:lstStyle/>
                    <a:p>
                      <a:r>
                        <a:rPr lang="en-US" b="0" dirty="0"/>
                        <a:t>Best Practices</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0" dirty="0">
                        <a:solidFill>
                          <a:schemeClr val="accent1"/>
                        </a:solidFill>
                      </a:endParaRPr>
                    </a:p>
                  </a:txBody>
                  <a:tcP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b="0" dirty="0"/>
                        <a:t>Slide 2</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3852491"/>
                  </a:ext>
                </a:extLst>
              </a:tr>
              <a:tr h="370840">
                <a:tc>
                  <a:txBody>
                    <a:bodyPr/>
                    <a:lstStyle/>
                    <a:p>
                      <a:r>
                        <a:rPr lang="en-US" b="0" dirty="0"/>
                        <a:t>Title</a:t>
                      </a:r>
                      <a:r>
                        <a:rPr lang="en-US" b="0" baseline="0" dirty="0"/>
                        <a:t> Slide Options</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0" dirty="0">
                        <a:solidFill>
                          <a:schemeClr val="accent1"/>
                        </a:solidFill>
                      </a:endParaRPr>
                    </a:p>
                  </a:txBody>
                  <a:tcP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b="0" dirty="0"/>
                        <a:t>Slides 3-4</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1769486"/>
                  </a:ext>
                </a:extLst>
              </a:tr>
              <a:tr h="370840">
                <a:tc>
                  <a:txBody>
                    <a:bodyPr/>
                    <a:lstStyle/>
                    <a:p>
                      <a:r>
                        <a:rPr lang="en-US" b="0" dirty="0"/>
                        <a:t>Table</a:t>
                      </a:r>
                      <a:r>
                        <a:rPr lang="en-US" b="0" baseline="0" dirty="0"/>
                        <a:t> of Contents</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0" dirty="0">
                        <a:solidFill>
                          <a:schemeClr val="accent1"/>
                        </a:solidFill>
                      </a:endParaRPr>
                    </a:p>
                  </a:txBody>
                  <a:tcP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b="0" dirty="0"/>
                        <a:t>Slide 5</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8076699"/>
                  </a:ext>
                </a:extLst>
              </a:tr>
              <a:tr h="370840">
                <a:tc>
                  <a:txBody>
                    <a:bodyPr/>
                    <a:lstStyle/>
                    <a:p>
                      <a:r>
                        <a:rPr lang="en-US" b="0" dirty="0"/>
                        <a:t>About Arrow</a:t>
                      </a: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0" dirty="0">
                        <a:solidFill>
                          <a:schemeClr val="accent1"/>
                        </a:solidFill>
                      </a:endParaRPr>
                    </a:p>
                  </a:txBody>
                  <a:tcP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b="0" dirty="0"/>
                        <a:t>Slides 6-13</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0781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Contact Page</a:t>
                      </a: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0" dirty="0">
                        <a:solidFill>
                          <a:schemeClr val="accent1"/>
                        </a:solidFill>
                      </a:endParaRPr>
                    </a:p>
                  </a:txBody>
                  <a:tcP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b="0" dirty="0"/>
                        <a:t>Slide 14</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72425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Layout</a:t>
                      </a:r>
                      <a:r>
                        <a:rPr lang="en-US" b="0" baseline="0" dirty="0"/>
                        <a:t> Options</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0" dirty="0">
                        <a:solidFill>
                          <a:schemeClr val="accent1"/>
                        </a:solidFill>
                      </a:endParaRPr>
                    </a:p>
                  </a:txBody>
                  <a:tcP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b="0" dirty="0">
                          <a:solidFill>
                            <a:schemeClr val="accent1"/>
                          </a:solidFill>
                        </a:rPr>
                        <a:t>Slides 15-19</a:t>
                      </a: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68908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Break Page Options</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0" dirty="0">
                        <a:solidFill>
                          <a:schemeClr val="accent1"/>
                        </a:solidFill>
                      </a:endParaRPr>
                    </a:p>
                  </a:txBody>
                  <a:tcP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b="0" dirty="0">
                          <a:solidFill>
                            <a:schemeClr val="accent1"/>
                          </a:solidFill>
                        </a:rPr>
                        <a:t>Slides 20-21</a:t>
                      </a: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73342"/>
                  </a:ext>
                </a:extLst>
              </a:tr>
              <a:tr h="370840">
                <a:tc>
                  <a:txBody>
                    <a:bodyPr/>
                    <a:lstStyle/>
                    <a:p>
                      <a:r>
                        <a:rPr lang="en-US" b="0" dirty="0"/>
                        <a:t>Closing Page</a:t>
                      </a:r>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gridSpan="2">
                  <a:txBody>
                    <a:bodyPr/>
                    <a:lstStyle/>
                    <a:p>
                      <a:endParaRPr lang="en-US" b="0" dirty="0">
                        <a:solidFill>
                          <a:schemeClr val="accent1"/>
                        </a:solidFill>
                      </a:endParaRP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endParaRPr lang="en-US" b="0" dirty="0">
                        <a:solidFill>
                          <a:schemeClr val="accent1"/>
                        </a:solidFill>
                      </a:endParaRPr>
                    </a:p>
                  </a:txBody>
                  <a:tcP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r>
                        <a:rPr lang="en-US" b="0" dirty="0">
                          <a:solidFill>
                            <a:schemeClr val="accent1"/>
                          </a:solidFill>
                        </a:rPr>
                        <a:t>Slide 22</a:t>
                      </a:r>
                    </a:p>
                  </a:txBody>
                  <a:tcPr>
                    <a:lnL w="12700" cmpd="sng">
                      <a:noFill/>
                    </a:lnL>
                    <a:lnR w="12700" cmpd="sng">
                      <a:noFill/>
                    </a:lnR>
                    <a:lnT w="1270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367549"/>
                  </a:ext>
                </a:extLst>
              </a:tr>
            </a:tbl>
          </a:graphicData>
        </a:graphic>
      </p:graphicFrame>
    </p:spTree>
    <p:extLst>
      <p:ext uri="{BB962C8B-B14F-4D97-AF65-F5344CB8AC3E}">
        <p14:creationId xmlns:p14="http://schemas.microsoft.com/office/powerpoint/2010/main" val="2161586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Divider Slide Option 1</a:t>
            </a:r>
          </a:p>
          <a:p>
            <a:r>
              <a:rPr lang="en-US" dirty="0"/>
              <a:t>Screen Friendly</a:t>
            </a:r>
          </a:p>
        </p:txBody>
      </p:sp>
    </p:spTree>
    <p:extLst>
      <p:ext uri="{BB962C8B-B14F-4D97-AF65-F5344CB8AC3E}">
        <p14:creationId xmlns:p14="http://schemas.microsoft.com/office/powerpoint/2010/main" val="1651172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0FBF4-7F3D-FC4B-AE58-7166D9FB345C}"/>
              </a:ext>
            </a:extLst>
          </p:cNvPr>
          <p:cNvSpPr/>
          <p:nvPr/>
        </p:nvSpPr>
        <p:spPr>
          <a:xfrm>
            <a:off x="0" y="790647"/>
            <a:ext cx="12192000" cy="5053263"/>
          </a:xfrm>
          <a:prstGeom prst="rect">
            <a:avLst/>
          </a:prstGeom>
          <a:solidFill>
            <a:schemeClr val="tx2">
              <a:lumMod val="60000"/>
              <a:lumOff val="4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US" dirty="0"/>
              <a:t>Divider Slide Option 1</a:t>
            </a:r>
          </a:p>
          <a:p>
            <a:r>
              <a:rPr lang="en-US" dirty="0"/>
              <a:t>Screen Friendly</a:t>
            </a:r>
          </a:p>
        </p:txBody>
      </p:sp>
      <p:sp>
        <p:nvSpPr>
          <p:cNvPr id="5" name="Rectangle 4">
            <a:extLst>
              <a:ext uri="{FF2B5EF4-FFF2-40B4-BE49-F238E27FC236}">
                <a16:creationId xmlns:a16="http://schemas.microsoft.com/office/drawing/2014/main" id="{6F0BFBC9-CDB0-B74A-BA19-1FE3F590E647}"/>
              </a:ext>
            </a:extLst>
          </p:cNvPr>
          <p:cNvSpPr/>
          <p:nvPr/>
        </p:nvSpPr>
        <p:spPr>
          <a:xfrm>
            <a:off x="1" y="2117558"/>
            <a:ext cx="151254" cy="721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377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9295" y="2027422"/>
            <a:ext cx="10732973" cy="1457484"/>
          </a:xfrm>
        </p:spPr>
        <p:txBody>
          <a:bodyPr/>
          <a:lstStyle/>
          <a:p>
            <a:r>
              <a:rPr lang="en-US" dirty="0"/>
              <a:t>Divider Slide Option 2</a:t>
            </a:r>
          </a:p>
          <a:p>
            <a:r>
              <a:rPr lang="en-US" dirty="0"/>
              <a:t>Print Friendly</a:t>
            </a:r>
          </a:p>
          <a:p>
            <a:endParaRPr lang="en-US" dirty="0"/>
          </a:p>
          <a:p>
            <a:endParaRPr lang="en-US" dirty="0"/>
          </a:p>
        </p:txBody>
      </p:sp>
    </p:spTree>
    <p:extLst>
      <p:ext uri="{BB962C8B-B14F-4D97-AF65-F5344CB8AC3E}">
        <p14:creationId xmlns:p14="http://schemas.microsoft.com/office/powerpoint/2010/main" val="1307215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19E757-3527-FE47-BD4E-8B9D6BDD8899}"/>
              </a:ext>
            </a:extLst>
          </p:cNvPr>
          <p:cNvSpPr/>
          <p:nvPr/>
        </p:nvSpPr>
        <p:spPr>
          <a:xfrm>
            <a:off x="0" y="1670671"/>
            <a:ext cx="12192000" cy="1974655"/>
          </a:xfrm>
          <a:prstGeom prst="rect">
            <a:avLst/>
          </a:prstGeom>
          <a:solidFill>
            <a:schemeClr val="tx2">
              <a:lumMod val="60000"/>
              <a:lumOff val="4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90DDB1A-40C0-7F47-A1D2-05D6A5E2E441}"/>
              </a:ext>
            </a:extLst>
          </p:cNvPr>
          <p:cNvSpPr/>
          <p:nvPr/>
        </p:nvSpPr>
        <p:spPr>
          <a:xfrm>
            <a:off x="1" y="2117558"/>
            <a:ext cx="151254" cy="721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
            <a:extLst>
              <a:ext uri="{FF2B5EF4-FFF2-40B4-BE49-F238E27FC236}">
                <a16:creationId xmlns:a16="http://schemas.microsoft.com/office/drawing/2014/main" id="{BFAD0889-979B-0C4D-86C6-0C1F0AB20CEC}"/>
              </a:ext>
            </a:extLst>
          </p:cNvPr>
          <p:cNvSpPr>
            <a:spLocks noGrp="1"/>
          </p:cNvSpPr>
          <p:nvPr>
            <p:ph type="body" sz="quarter" idx="10"/>
          </p:nvPr>
        </p:nvSpPr>
        <p:spPr>
          <a:xfrm>
            <a:off x="389295" y="2027422"/>
            <a:ext cx="10732973" cy="1457484"/>
          </a:xfrm>
        </p:spPr>
        <p:txBody>
          <a:bodyPr/>
          <a:lstStyle/>
          <a:p>
            <a:r>
              <a:rPr lang="en-US" dirty="0"/>
              <a:t>Divider Slide Option 2</a:t>
            </a:r>
          </a:p>
          <a:p>
            <a:r>
              <a:rPr lang="en-US" dirty="0"/>
              <a:t>Print Friendly</a:t>
            </a:r>
          </a:p>
          <a:p>
            <a:endParaRPr lang="en-US" dirty="0"/>
          </a:p>
          <a:p>
            <a:endParaRPr lang="en-US" dirty="0"/>
          </a:p>
        </p:txBody>
      </p:sp>
    </p:spTree>
    <p:extLst>
      <p:ext uri="{BB962C8B-B14F-4D97-AF65-F5344CB8AC3E}">
        <p14:creationId xmlns:p14="http://schemas.microsoft.com/office/powerpoint/2010/main" val="848453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9296" y="2187842"/>
            <a:ext cx="7243956" cy="1457484"/>
          </a:xfrm>
        </p:spPr>
        <p:txBody>
          <a:bodyPr/>
          <a:lstStyle/>
          <a:p>
            <a:r>
              <a:rPr lang="en-US" dirty="0"/>
              <a:t>About Arrow</a:t>
            </a:r>
          </a:p>
          <a:p>
            <a:r>
              <a:rPr lang="en-US" sz="2000" b="0" dirty="0"/>
              <a:t>The following are easily </a:t>
            </a:r>
            <a:r>
              <a:rPr lang="en-US" sz="2000" b="0" dirty="0" err="1"/>
              <a:t>insertable</a:t>
            </a:r>
            <a:r>
              <a:rPr lang="en-US" sz="2000" b="0" dirty="0"/>
              <a:t> plug-and-play slides and speaker notes to use in any of your PowerPoint presentations.</a:t>
            </a:r>
          </a:p>
          <a:p>
            <a:endParaRPr lang="en-US" sz="700" dirty="0">
              <a:solidFill>
                <a:schemeClr val="accent6">
                  <a:lumMod val="50000"/>
                </a:schemeClr>
              </a:solidFill>
            </a:endParaRPr>
          </a:p>
          <a:p>
            <a:pPr>
              <a:spcBef>
                <a:spcPts val="200"/>
              </a:spcBef>
            </a:pPr>
            <a:r>
              <a:rPr lang="en-US" sz="1200" dirty="0">
                <a:solidFill>
                  <a:schemeClr val="accent6">
                    <a:lumMod val="50000"/>
                  </a:schemeClr>
                </a:solidFill>
              </a:rPr>
              <a:t>Note: Prior to using any of these slides, be sure you are using the most current version </a:t>
            </a:r>
          </a:p>
          <a:p>
            <a:pPr>
              <a:spcBef>
                <a:spcPts val="200"/>
              </a:spcBef>
            </a:pPr>
            <a:r>
              <a:rPr lang="en-US" sz="1200" dirty="0">
                <a:solidFill>
                  <a:schemeClr val="accent6">
                    <a:lumMod val="50000"/>
                  </a:schemeClr>
                </a:solidFill>
              </a:rPr>
              <a:t>by visiting the TEMPLATES folder in ARROW BRAND CONNECT - </a:t>
            </a:r>
            <a:r>
              <a:rPr lang="en-US" sz="1200" dirty="0">
                <a:solidFill>
                  <a:schemeClr val="bg1">
                    <a:lumMod val="95000"/>
                  </a:schemeClr>
                </a:solidFill>
                <a:hlinkClick r:id="rId3"/>
              </a:rPr>
              <a:t>BrandConnect.arrow.com</a:t>
            </a:r>
            <a:r>
              <a:rPr lang="en-US" sz="1200" dirty="0">
                <a:solidFill>
                  <a:schemeClr val="accent6">
                    <a:lumMod val="50000"/>
                  </a:schemeClr>
                </a:solidFill>
              </a:rPr>
              <a:t>.</a:t>
            </a:r>
          </a:p>
          <a:p>
            <a:pPr>
              <a:spcBef>
                <a:spcPts val="200"/>
              </a:spcBef>
            </a:pPr>
            <a:endParaRPr lang="en-US" sz="1200" dirty="0">
              <a:solidFill>
                <a:schemeClr val="accent6">
                  <a:lumMod val="50000"/>
                </a:schemeClr>
              </a:solidFill>
            </a:endParaRPr>
          </a:p>
          <a:p>
            <a:endParaRPr lang="en-US" dirty="0"/>
          </a:p>
          <a:p>
            <a:endParaRPr lang="en-US" dirty="0"/>
          </a:p>
        </p:txBody>
      </p:sp>
    </p:spTree>
    <p:extLst>
      <p:ext uri="{BB962C8B-B14F-4D97-AF65-F5344CB8AC3E}">
        <p14:creationId xmlns:p14="http://schemas.microsoft.com/office/powerpoint/2010/main" val="1918738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9296" y="2127554"/>
            <a:ext cx="10869254" cy="1457484"/>
          </a:xfrm>
        </p:spPr>
        <p:txBody>
          <a:bodyPr/>
          <a:lstStyle/>
          <a:p>
            <a:r>
              <a:rPr lang="en-US" sz="5400" dirty="0"/>
              <a:t>Five Years Out </a:t>
            </a:r>
          </a:p>
          <a:p>
            <a:pPr>
              <a:spcBef>
                <a:spcPts val="0"/>
              </a:spcBef>
            </a:pPr>
            <a:r>
              <a:rPr lang="en-US" dirty="0"/>
              <a:t>is the tangible future where what’s possible meets what’s practical.</a:t>
            </a:r>
            <a:endParaRPr lang="en-US" dirty="0">
              <a:solidFill>
                <a:schemeClr val="bg2"/>
              </a:solidFill>
            </a:endParaRPr>
          </a:p>
        </p:txBody>
      </p:sp>
      <p:pic>
        <p:nvPicPr>
          <p:cNvPr id="4" name="Picture 3">
            <a:extLst>
              <a:ext uri="{FF2B5EF4-FFF2-40B4-BE49-F238E27FC236}">
                <a16:creationId xmlns:a16="http://schemas.microsoft.com/office/drawing/2014/main" id="{6C5E5435-C603-FE4D-B397-39B04CE70FE8}"/>
              </a:ext>
            </a:extLst>
          </p:cNvPr>
          <p:cNvPicPr>
            <a:picLocks noChangeAspect="1"/>
          </p:cNvPicPr>
          <p:nvPr/>
        </p:nvPicPr>
        <p:blipFill>
          <a:blip r:embed="rId3"/>
          <a:stretch>
            <a:fillRect/>
          </a:stretch>
        </p:blipFill>
        <p:spPr>
          <a:xfrm>
            <a:off x="507671" y="4613298"/>
            <a:ext cx="3417688" cy="632348"/>
          </a:xfrm>
          <a:prstGeom prst="rect">
            <a:avLst/>
          </a:prstGeom>
        </p:spPr>
      </p:pic>
    </p:spTree>
    <p:extLst>
      <p:ext uri="{BB962C8B-B14F-4D97-AF65-F5344CB8AC3E}">
        <p14:creationId xmlns:p14="http://schemas.microsoft.com/office/powerpoint/2010/main" val="3789100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1"/>
          <p:cNvSpPr txBox="1">
            <a:spLocks/>
          </p:cNvSpPr>
          <p:nvPr/>
        </p:nvSpPr>
        <p:spPr>
          <a:xfrm>
            <a:off x="418792" y="2551289"/>
            <a:ext cx="6083607" cy="3530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b="1" dirty="0">
                <a:solidFill>
                  <a:schemeClr val="tx1">
                    <a:lumMod val="75000"/>
                    <a:lumOff val="25000"/>
                  </a:schemeClr>
                </a:solidFill>
                <a:ea typeface="Roboto Medium" charset="0"/>
              </a:rPr>
              <a:t>It’s likely you’ve already </a:t>
            </a:r>
          </a:p>
          <a:p>
            <a:pPr marL="0" indent="0">
              <a:spcBef>
                <a:spcPts val="0"/>
              </a:spcBef>
              <a:buFont typeface="Arial" panose="020B0604020202020204" pitchFamily="34" charset="0"/>
              <a:buNone/>
            </a:pPr>
            <a:r>
              <a:rPr lang="en-US" sz="2600" b="1" dirty="0">
                <a:solidFill>
                  <a:schemeClr val="tx1">
                    <a:lumMod val="75000"/>
                    <a:lumOff val="25000"/>
                  </a:schemeClr>
                </a:solidFill>
                <a:ea typeface="Roboto Medium" charset="0"/>
              </a:rPr>
              <a:t>interacted with Arrow </a:t>
            </a:r>
          </a:p>
          <a:p>
            <a:pPr marL="0" indent="0">
              <a:spcBef>
                <a:spcPts val="0"/>
              </a:spcBef>
              <a:buFont typeface="Arial" panose="020B0604020202020204" pitchFamily="34" charset="0"/>
              <a:buNone/>
            </a:pPr>
            <a:r>
              <a:rPr lang="en-US" sz="2600" b="1" dirty="0">
                <a:solidFill>
                  <a:schemeClr val="tx1">
                    <a:lumMod val="75000"/>
                    <a:lumOff val="25000"/>
                  </a:schemeClr>
                </a:solidFill>
                <a:ea typeface="Roboto Medium" charset="0"/>
              </a:rPr>
              <a:t>at least </a:t>
            </a:r>
            <a:r>
              <a:rPr lang="en-US" sz="2600" b="1" dirty="0">
                <a:solidFill>
                  <a:srgbClr val="00529A"/>
                </a:solidFill>
                <a:ea typeface="Roboto Medium" charset="0"/>
              </a:rPr>
              <a:t>FIVE</a:t>
            </a:r>
            <a:r>
              <a:rPr lang="en-US" sz="2600" b="1" dirty="0">
                <a:solidFill>
                  <a:schemeClr val="tx1">
                    <a:lumMod val="75000"/>
                    <a:lumOff val="25000"/>
                  </a:schemeClr>
                </a:solidFill>
                <a:ea typeface="Roboto Medium" charset="0"/>
              </a:rPr>
              <a:t> times.</a:t>
            </a:r>
            <a:endParaRPr lang="en-US" sz="2600" dirty="0">
              <a:solidFill>
                <a:schemeClr val="tx1">
                  <a:lumMod val="75000"/>
                  <a:lumOff val="25000"/>
                </a:schemeClr>
              </a:solidFill>
              <a:ea typeface="Roboto Thin" charset="0"/>
            </a:endParaRPr>
          </a:p>
          <a:p>
            <a:pPr marL="0" indent="0">
              <a:buFont typeface="Arial" panose="020B0604020202020204" pitchFamily="34" charset="0"/>
              <a:buNone/>
            </a:pPr>
            <a:endParaRPr lang="en-US" dirty="0">
              <a:solidFill>
                <a:schemeClr val="tx1">
                  <a:lumMod val="75000"/>
                  <a:lumOff val="25000"/>
                </a:schemeClr>
              </a:solidFill>
              <a:ea typeface="Roboto Thin" charset="0"/>
            </a:endParaRPr>
          </a:p>
          <a:p>
            <a:pPr marL="0" indent="0">
              <a:spcBef>
                <a:spcPts val="0"/>
              </a:spcBef>
              <a:buFont typeface="Arial" panose="020B0604020202020204" pitchFamily="34" charset="0"/>
              <a:buNone/>
            </a:pPr>
            <a:r>
              <a:rPr lang="en-US" sz="2200" dirty="0">
                <a:solidFill>
                  <a:schemeClr val="tx1">
                    <a:lumMod val="75000"/>
                    <a:lumOff val="25000"/>
                  </a:schemeClr>
                </a:solidFill>
                <a:ea typeface="Roboto Medium" charset="0"/>
              </a:rPr>
              <a:t>If it takes a charge or sends </a:t>
            </a:r>
          </a:p>
          <a:p>
            <a:pPr marL="0" indent="0">
              <a:spcBef>
                <a:spcPts val="0"/>
              </a:spcBef>
              <a:buFont typeface="Arial" panose="020B0604020202020204" pitchFamily="34" charset="0"/>
              <a:buNone/>
            </a:pPr>
            <a:r>
              <a:rPr lang="en-US" sz="2200" dirty="0">
                <a:solidFill>
                  <a:schemeClr val="tx1">
                    <a:lumMod val="75000"/>
                    <a:lumOff val="25000"/>
                  </a:schemeClr>
                </a:solidFill>
                <a:ea typeface="Roboto Medium" charset="0"/>
              </a:rPr>
              <a:t>a signal, chances are </a:t>
            </a:r>
          </a:p>
          <a:p>
            <a:pPr marL="0" indent="0">
              <a:spcBef>
                <a:spcPts val="0"/>
              </a:spcBef>
              <a:buFont typeface="Arial" panose="020B0604020202020204" pitchFamily="34" charset="0"/>
              <a:buNone/>
            </a:pPr>
            <a:r>
              <a:rPr lang="en-US" sz="2200" dirty="0">
                <a:solidFill>
                  <a:schemeClr val="tx1">
                    <a:lumMod val="75000"/>
                    <a:lumOff val="25000"/>
                  </a:schemeClr>
                </a:solidFill>
                <a:ea typeface="Roboto Medium" charset="0"/>
              </a:rPr>
              <a:t>Arrow was a part of building it.</a:t>
            </a:r>
          </a:p>
          <a:p>
            <a:pPr marL="0" indent="0">
              <a:buFont typeface="Arial" panose="020B0604020202020204" pitchFamily="34" charset="0"/>
              <a:buNone/>
            </a:pPr>
            <a:endParaRPr lang="en-US" sz="1600" dirty="0"/>
          </a:p>
        </p:txBody>
      </p:sp>
      <p:sp>
        <p:nvSpPr>
          <p:cNvPr id="5" name="Text Placeholder 2"/>
          <p:cNvSpPr>
            <a:spLocks noGrp="1"/>
          </p:cNvSpPr>
          <p:nvPr>
            <p:ph type="body" sz="quarter" idx="10"/>
          </p:nvPr>
        </p:nvSpPr>
        <p:spPr>
          <a:xfrm>
            <a:off x="418793" y="634340"/>
            <a:ext cx="4367696" cy="1826637"/>
          </a:xfrm>
        </p:spPr>
        <p:txBody>
          <a:bodyPr/>
          <a:lstStyle/>
          <a:p>
            <a:r>
              <a:rPr lang="en-US" dirty="0"/>
              <a:t>By The Time You’ve Had Your Morning Coffee…</a:t>
            </a:r>
          </a:p>
        </p:txBody>
      </p:sp>
      <p:pic>
        <p:nvPicPr>
          <p:cNvPr id="6" name="Picture Placeholder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849303" y="634341"/>
            <a:ext cx="3921027" cy="5447286"/>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89689" y="634341"/>
            <a:ext cx="6780642" cy="5453366"/>
          </a:xfrm>
          <a:prstGeom prst="rect">
            <a:avLst/>
          </a:prstGeom>
        </p:spPr>
      </p:pic>
      <p:cxnSp>
        <p:nvCxnSpPr>
          <p:cNvPr id="8" name="Straight Connector 7"/>
          <p:cNvCxnSpPr/>
          <p:nvPr/>
        </p:nvCxnSpPr>
        <p:spPr>
          <a:xfrm>
            <a:off x="524532" y="3953012"/>
            <a:ext cx="1122996" cy="0"/>
          </a:xfrm>
          <a:prstGeom prst="line">
            <a:avLst/>
          </a:prstGeom>
          <a:ln w="25400">
            <a:solidFill>
              <a:srgbClr val="00529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2"/>
          <p:cNvSpPr txBox="1">
            <a:spLocks/>
          </p:cNvSpPr>
          <p:nvPr/>
        </p:nvSpPr>
        <p:spPr>
          <a:xfrm>
            <a:off x="418792" y="3682344"/>
            <a:ext cx="11358322" cy="685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t>Inspiration Fuels Innovation</a:t>
            </a:r>
          </a:p>
        </p:txBody>
      </p:sp>
      <p:sp>
        <p:nvSpPr>
          <p:cNvPr id="5" name="Content Placeholder 3"/>
          <p:cNvSpPr>
            <a:spLocks noGrp="1"/>
          </p:cNvSpPr>
          <p:nvPr>
            <p:ph sz="quarter" idx="4294967295"/>
          </p:nvPr>
        </p:nvSpPr>
        <p:spPr>
          <a:xfrm>
            <a:off x="418792" y="4311618"/>
            <a:ext cx="10917992" cy="1672779"/>
          </a:xfrm>
        </p:spPr>
        <p:txBody>
          <a:bodyPr>
            <a:noAutofit/>
          </a:bodyPr>
          <a:lstStyle/>
          <a:p>
            <a:pPr marL="0" indent="0">
              <a:lnSpc>
                <a:spcPct val="110000"/>
              </a:lnSpc>
              <a:buNone/>
            </a:pPr>
            <a:r>
              <a:rPr lang="en-US" sz="2400" dirty="0"/>
              <a:t>Arrow designed and built a semi-autonomous car, SAM Car, that is enabling paralyzed former </a:t>
            </a:r>
            <a:r>
              <a:rPr lang="en-US" sz="2400" dirty="0" err="1"/>
              <a:t>IndyCar</a:t>
            </a:r>
            <a:r>
              <a:rPr lang="en-US" sz="2400" dirty="0"/>
              <a:t> racer Sam Schmidt to realize his dream of driving again—using only the motions of his head—and to inspire millions of others with physical impairments.</a:t>
            </a:r>
          </a:p>
        </p:txBody>
      </p:sp>
      <p:pic>
        <p:nvPicPr>
          <p:cNvPr id="6" name="Picture Placeholder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3398345"/>
          </a:xfrm>
          <a:prstGeom prst="rect">
            <a:avLst/>
          </a:prstGeom>
        </p:spPr>
      </p:pic>
    </p:spTree>
    <p:extLst>
      <p:ext uri="{BB962C8B-B14F-4D97-AF65-F5344CB8AC3E}">
        <p14:creationId xmlns:p14="http://schemas.microsoft.com/office/powerpoint/2010/main" val="3118244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73598E7-B8E8-42DE-A79E-500BBB229B7C}"/>
              </a:ext>
            </a:extLst>
          </p:cNvPr>
          <p:cNvSpPr>
            <a:spLocks noGrp="1"/>
          </p:cNvSpPr>
          <p:nvPr>
            <p:ph type="body" sz="quarter" idx="10"/>
          </p:nvPr>
        </p:nvSpPr>
        <p:spPr/>
        <p:txBody>
          <a:bodyPr/>
          <a:lstStyle/>
          <a:p>
            <a:r>
              <a:rPr lang="en-US" dirty="0"/>
              <a:t>Bluetooth Configurator Usage</a:t>
            </a:r>
          </a:p>
        </p:txBody>
      </p:sp>
      <p:pic>
        <p:nvPicPr>
          <p:cNvPr id="6" name="Content Placeholder 6">
            <a:extLst>
              <a:ext uri="{FF2B5EF4-FFF2-40B4-BE49-F238E27FC236}">
                <a16:creationId xmlns:a16="http://schemas.microsoft.com/office/drawing/2014/main" id="{D031E5E2-2035-4C36-9BF5-E38423BFEA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32457" y="1882327"/>
            <a:ext cx="3474473" cy="40214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E06C6E9-69D6-41CB-9A33-1416129412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412" y="1903859"/>
            <a:ext cx="2517688" cy="36151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C8707AC-EA92-4AC1-B4A2-F5FA046FAB2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42287" y="1945902"/>
            <a:ext cx="4801265" cy="2827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1">
            <a:extLst>
              <a:ext uri="{FF2B5EF4-FFF2-40B4-BE49-F238E27FC236}">
                <a16:creationId xmlns:a16="http://schemas.microsoft.com/office/drawing/2014/main" id="{4DEC5D29-DB0D-4003-9DA3-8CEA01EDCBF9}"/>
              </a:ext>
            </a:extLst>
          </p:cNvPr>
          <p:cNvSpPr txBox="1">
            <a:spLocks/>
          </p:cNvSpPr>
          <p:nvPr/>
        </p:nvSpPr>
        <p:spPr bwMode="auto">
          <a:xfrm>
            <a:off x="197543" y="1317272"/>
            <a:ext cx="2881426" cy="420298"/>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Font typeface="Wingdings" pitchFamily="2" charset="2"/>
              <a:buNone/>
            </a:pPr>
            <a:r>
              <a:rPr lang="en-US" dirty="0"/>
              <a:t>Click on GATT profile</a:t>
            </a:r>
          </a:p>
          <a:p>
            <a:pPr marL="0" indent="0">
              <a:buFont typeface="Wingdings" pitchFamily="2" charset="2"/>
              <a:buNone/>
            </a:pPr>
            <a:endParaRPr lang="en-US" dirty="0"/>
          </a:p>
        </p:txBody>
      </p:sp>
      <p:sp>
        <p:nvSpPr>
          <p:cNvPr id="10" name="Content Placeholder 1">
            <a:extLst>
              <a:ext uri="{FF2B5EF4-FFF2-40B4-BE49-F238E27FC236}">
                <a16:creationId xmlns:a16="http://schemas.microsoft.com/office/drawing/2014/main" id="{B3927E88-A924-4BD5-B937-58784F5A0B99}"/>
              </a:ext>
            </a:extLst>
          </p:cNvPr>
          <p:cNvSpPr txBox="1">
            <a:spLocks/>
          </p:cNvSpPr>
          <p:nvPr/>
        </p:nvSpPr>
        <p:spPr bwMode="auto">
          <a:xfrm>
            <a:off x="3334107" y="1285264"/>
            <a:ext cx="4292114" cy="420298"/>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Font typeface="Wingdings" pitchFamily="2" charset="2"/>
              <a:buNone/>
            </a:pPr>
            <a:r>
              <a:rPr lang="en-US" dirty="0"/>
              <a:t>Add “Find Me Target” profile </a:t>
            </a:r>
          </a:p>
          <a:p>
            <a:pPr marL="0" indent="0">
              <a:buFont typeface="Wingdings" pitchFamily="2" charset="2"/>
              <a:buNone/>
            </a:pPr>
            <a:endParaRPr lang="en-US" dirty="0"/>
          </a:p>
        </p:txBody>
      </p:sp>
      <p:sp>
        <p:nvSpPr>
          <p:cNvPr id="11" name="Content Placeholder 1">
            <a:extLst>
              <a:ext uri="{FF2B5EF4-FFF2-40B4-BE49-F238E27FC236}">
                <a16:creationId xmlns:a16="http://schemas.microsoft.com/office/drawing/2014/main" id="{CFED3D60-2F7E-4932-BCDE-C6A0890FDF85}"/>
              </a:ext>
            </a:extLst>
          </p:cNvPr>
          <p:cNvSpPr txBox="1">
            <a:spLocks/>
          </p:cNvSpPr>
          <p:nvPr/>
        </p:nvSpPr>
        <p:spPr bwMode="auto">
          <a:xfrm>
            <a:off x="7626221" y="1329309"/>
            <a:ext cx="4292114" cy="420298"/>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marL="0" indent="0">
              <a:buFont typeface="Wingdings" pitchFamily="2" charset="2"/>
              <a:buNone/>
            </a:pPr>
            <a:r>
              <a:rPr lang="en-US" dirty="0"/>
              <a:t>Final GATT database view</a:t>
            </a:r>
          </a:p>
          <a:p>
            <a:pPr marL="0" indent="0">
              <a:buFont typeface="Wingdings" pitchFamily="2" charset="2"/>
              <a:buNone/>
            </a:pPr>
            <a:endParaRPr lang="en-US" dirty="0"/>
          </a:p>
        </p:txBody>
      </p:sp>
    </p:spTree>
    <p:extLst>
      <p:ext uri="{BB962C8B-B14F-4D97-AF65-F5344CB8AC3E}">
        <p14:creationId xmlns:p14="http://schemas.microsoft.com/office/powerpoint/2010/main" val="445880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418792" y="634342"/>
            <a:ext cx="11358322" cy="559704"/>
          </a:xfrm>
        </p:spPr>
        <p:txBody>
          <a:bodyPr/>
          <a:lstStyle/>
          <a:p>
            <a:r>
              <a:rPr lang="en-US" dirty="0"/>
              <a:t>Corporate Social Responsibility</a:t>
            </a:r>
          </a:p>
        </p:txBody>
      </p:sp>
      <p:pic>
        <p:nvPicPr>
          <p:cNvPr id="5" name="Picture Placeholder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4751" y="4262076"/>
            <a:ext cx="1356734" cy="1287596"/>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a:ln>
            <a:solidFill>
              <a:schemeClr val="bg2">
                <a:lumMod val="90000"/>
              </a:schemeClr>
            </a:solidFill>
          </a:ln>
        </p:spPr>
      </p:pic>
      <p:pic>
        <p:nvPicPr>
          <p:cNvPr id="6" name="Picture Placeholder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6535" y="4262076"/>
            <a:ext cx="1356734" cy="1287596"/>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a:ln>
            <a:solidFill>
              <a:schemeClr val="bg2">
                <a:lumMod val="90000"/>
              </a:schemeClr>
            </a:solidFill>
          </a:ln>
        </p:spPr>
      </p:pic>
      <p:pic>
        <p:nvPicPr>
          <p:cNvPr id="7" name="Picture Placeholder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3453" y="2043471"/>
            <a:ext cx="1356734" cy="1287594"/>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a:ln>
            <a:solidFill>
              <a:schemeClr val="bg2">
                <a:lumMod val="90000"/>
              </a:schemeClr>
            </a:solidFill>
          </a:ln>
        </p:spPr>
      </p:pic>
      <p:pic>
        <p:nvPicPr>
          <p:cNvPr id="8" name="Picture Placeholder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74226" y="2043471"/>
            <a:ext cx="1356734" cy="1287594"/>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pic>
      <p:pic>
        <p:nvPicPr>
          <p:cNvPr id="9" name="Picture Placeholder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532870" y="4262076"/>
            <a:ext cx="1356734" cy="1287594"/>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a:ln>
            <a:solidFill>
              <a:schemeClr val="bg2">
                <a:lumMod val="90000"/>
              </a:schemeClr>
            </a:solidFill>
          </a:ln>
        </p:spPr>
      </p:pic>
      <p:sp>
        <p:nvSpPr>
          <p:cNvPr id="10" name="Rectangle 9"/>
          <p:cNvSpPr/>
          <p:nvPr/>
        </p:nvSpPr>
        <p:spPr>
          <a:xfrm>
            <a:off x="9677838" y="4298693"/>
            <a:ext cx="1737216" cy="830997"/>
          </a:xfrm>
          <a:prstGeom prst="rect">
            <a:avLst/>
          </a:prstGeom>
        </p:spPr>
        <p:txBody>
          <a:bodyPr wrap="square">
            <a:spAutoFit/>
          </a:bodyPr>
          <a:lstStyle/>
          <a:p>
            <a:r>
              <a:rPr lang="en-US" sz="2400" b="1" dirty="0">
                <a:solidFill>
                  <a:schemeClr val="tx1">
                    <a:lumMod val="75000"/>
                    <a:lumOff val="25000"/>
                  </a:schemeClr>
                </a:solidFill>
                <a:latin typeface="Arial" panose="020B0604020202020204" pitchFamily="34" charset="0"/>
                <a:ea typeface="Nexa Bold" charset="0"/>
                <a:cs typeface="Arial" panose="020B0604020202020204" pitchFamily="34" charset="0"/>
              </a:rPr>
              <a:t>Health &amp; Medicine</a:t>
            </a:r>
          </a:p>
        </p:txBody>
      </p:sp>
      <p:sp>
        <p:nvSpPr>
          <p:cNvPr id="11" name="Rectangle 10"/>
          <p:cNvSpPr/>
          <p:nvPr/>
        </p:nvSpPr>
        <p:spPr>
          <a:xfrm>
            <a:off x="5950097" y="4298693"/>
            <a:ext cx="2061165" cy="830997"/>
          </a:xfrm>
          <a:prstGeom prst="rect">
            <a:avLst/>
          </a:prstGeom>
        </p:spPr>
        <p:txBody>
          <a:bodyPr wrap="square">
            <a:spAutoFit/>
          </a:bodyPr>
          <a:lstStyle/>
          <a:p>
            <a:r>
              <a:rPr lang="en-US" sz="2400" b="1" dirty="0">
                <a:solidFill>
                  <a:schemeClr val="tx1">
                    <a:lumMod val="75000"/>
                    <a:lumOff val="25000"/>
                  </a:schemeClr>
                </a:solidFill>
                <a:latin typeface="Arial" panose="020B0604020202020204" pitchFamily="34" charset="0"/>
                <a:ea typeface="Nexa Bold" charset="0"/>
                <a:cs typeface="Arial" panose="020B0604020202020204" pitchFamily="34" charset="0"/>
              </a:rPr>
              <a:t>Technology Innovation</a:t>
            </a:r>
          </a:p>
        </p:txBody>
      </p:sp>
      <p:sp>
        <p:nvSpPr>
          <p:cNvPr id="12" name="Rectangle 11"/>
          <p:cNvSpPr/>
          <p:nvPr/>
        </p:nvSpPr>
        <p:spPr>
          <a:xfrm>
            <a:off x="2217339" y="4298693"/>
            <a:ext cx="2225806" cy="461665"/>
          </a:xfrm>
          <a:prstGeom prst="rect">
            <a:avLst/>
          </a:prstGeom>
        </p:spPr>
        <p:txBody>
          <a:bodyPr wrap="square">
            <a:spAutoFit/>
          </a:bodyPr>
          <a:lstStyle/>
          <a:p>
            <a:r>
              <a:rPr lang="en-US" sz="2400" b="1" dirty="0">
                <a:solidFill>
                  <a:schemeClr val="tx1">
                    <a:lumMod val="75000"/>
                    <a:lumOff val="25000"/>
                  </a:schemeClr>
                </a:solidFill>
                <a:latin typeface="Arial" panose="020B0604020202020204" pitchFamily="34" charset="0"/>
                <a:ea typeface="Nexa Bold" charset="0"/>
                <a:cs typeface="Arial" panose="020B0604020202020204" pitchFamily="34" charset="0"/>
              </a:rPr>
              <a:t>Communities</a:t>
            </a:r>
          </a:p>
        </p:txBody>
      </p:sp>
      <p:sp>
        <p:nvSpPr>
          <p:cNvPr id="13" name="Rectangle 12"/>
          <p:cNvSpPr/>
          <p:nvPr/>
        </p:nvSpPr>
        <p:spPr>
          <a:xfrm>
            <a:off x="3497796" y="2089125"/>
            <a:ext cx="2786003" cy="461665"/>
          </a:xfrm>
          <a:prstGeom prst="rect">
            <a:avLst/>
          </a:prstGeom>
        </p:spPr>
        <p:txBody>
          <a:bodyPr wrap="square">
            <a:spAutoFit/>
          </a:bodyPr>
          <a:lstStyle/>
          <a:p>
            <a:pPr algn="r"/>
            <a:r>
              <a:rPr lang="en-US" sz="2400" b="1" dirty="0">
                <a:solidFill>
                  <a:schemeClr val="tx1">
                    <a:lumMod val="75000"/>
                    <a:lumOff val="25000"/>
                  </a:schemeClr>
                </a:solidFill>
                <a:latin typeface="Arial" panose="020B0604020202020204" pitchFamily="34" charset="0"/>
                <a:ea typeface="Nexa Bold" charset="0"/>
                <a:cs typeface="Arial" panose="020B0604020202020204" pitchFamily="34" charset="0"/>
              </a:rPr>
              <a:t>Environment</a:t>
            </a:r>
          </a:p>
        </p:txBody>
      </p:sp>
      <p:sp>
        <p:nvSpPr>
          <p:cNvPr id="14" name="Rectangle 13"/>
          <p:cNvSpPr/>
          <p:nvPr/>
        </p:nvSpPr>
        <p:spPr>
          <a:xfrm>
            <a:off x="516529" y="2089125"/>
            <a:ext cx="2059056" cy="461665"/>
          </a:xfrm>
          <a:prstGeom prst="rect">
            <a:avLst/>
          </a:prstGeom>
        </p:spPr>
        <p:txBody>
          <a:bodyPr wrap="square">
            <a:spAutoFit/>
          </a:bodyPr>
          <a:lstStyle/>
          <a:p>
            <a:pPr algn="r"/>
            <a:r>
              <a:rPr lang="en-US" sz="2400" b="1" dirty="0">
                <a:solidFill>
                  <a:schemeClr val="tx1">
                    <a:lumMod val="75000"/>
                    <a:lumOff val="25000"/>
                  </a:schemeClr>
                </a:solidFill>
                <a:latin typeface="Arial" panose="020B0604020202020204" pitchFamily="34" charset="0"/>
                <a:ea typeface="Nexa Bold" charset="0"/>
                <a:cs typeface="Arial" panose="020B0604020202020204" pitchFamily="34" charset="0"/>
              </a:rPr>
              <a:t>Education</a:t>
            </a:r>
          </a:p>
        </p:txBody>
      </p:sp>
      <p:sp>
        <p:nvSpPr>
          <p:cNvPr id="15" name="Rectangle 14"/>
          <p:cNvSpPr/>
          <p:nvPr/>
        </p:nvSpPr>
        <p:spPr>
          <a:xfrm>
            <a:off x="7846265" y="2084239"/>
            <a:ext cx="2118983" cy="830997"/>
          </a:xfrm>
          <a:prstGeom prst="rect">
            <a:avLst/>
          </a:prstGeom>
        </p:spPr>
        <p:txBody>
          <a:bodyPr wrap="square">
            <a:spAutoFit/>
          </a:bodyPr>
          <a:lstStyle/>
          <a:p>
            <a:pPr algn="r"/>
            <a:r>
              <a:rPr lang="en-US" sz="2400" b="1" dirty="0">
                <a:solidFill>
                  <a:schemeClr val="tx1">
                    <a:lumMod val="75000"/>
                    <a:lumOff val="25000"/>
                  </a:schemeClr>
                </a:solidFill>
                <a:latin typeface="Arial" panose="020B0604020202020204" pitchFamily="34" charset="0"/>
                <a:ea typeface="Nexa Bold" charset="0"/>
                <a:cs typeface="Arial" panose="020B0604020202020204" pitchFamily="34" charset="0"/>
              </a:rPr>
              <a:t>Employee Engagement</a:t>
            </a:r>
          </a:p>
        </p:txBody>
      </p:sp>
      <p:grpSp>
        <p:nvGrpSpPr>
          <p:cNvPr id="17" name="Group 16"/>
          <p:cNvGrpSpPr/>
          <p:nvPr/>
        </p:nvGrpSpPr>
        <p:grpSpPr>
          <a:xfrm>
            <a:off x="528995" y="3522720"/>
            <a:ext cx="11166107" cy="595369"/>
            <a:chOff x="528995" y="3680032"/>
            <a:chExt cx="11166107" cy="595369"/>
          </a:xfrm>
        </p:grpSpPr>
        <p:sp>
          <p:nvSpPr>
            <p:cNvPr id="18" name="Rectangle 17"/>
            <p:cNvSpPr/>
            <p:nvPr/>
          </p:nvSpPr>
          <p:spPr>
            <a:xfrm>
              <a:off x="528995" y="3885818"/>
              <a:ext cx="1834099" cy="182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95608" y="3885818"/>
              <a:ext cx="1834099" cy="1821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262143" y="3885818"/>
              <a:ext cx="1834099" cy="1821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28756" y="3885818"/>
              <a:ext cx="1834099" cy="1821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94390" y="3885818"/>
              <a:ext cx="1834099" cy="1821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9861003" y="3885818"/>
              <a:ext cx="1834099" cy="1821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2704340" y="3687802"/>
              <a:ext cx="380836" cy="20632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438421" y="3680032"/>
              <a:ext cx="380836" cy="206328"/>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10182709" y="3685028"/>
              <a:ext cx="380836" cy="20632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10800000">
              <a:off x="846099" y="4069073"/>
              <a:ext cx="380836" cy="2063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0800000">
              <a:off x="4578772" y="4061303"/>
              <a:ext cx="380836" cy="206328"/>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10800000">
              <a:off x="8300847" y="4066299"/>
              <a:ext cx="380836" cy="206328"/>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374226" y="2043471"/>
            <a:ext cx="1356734" cy="1287594"/>
          </a:xfrm>
          <a:prstGeom prst="rect">
            <a:avLst/>
          </a:prstGeom>
          <a:ln>
            <a:solidFill>
              <a:schemeClr val="bg2">
                <a:lumMod val="90000"/>
              </a:schemeClr>
            </a:solidFill>
          </a:ln>
        </p:spPr>
      </p:pic>
      <p:pic>
        <p:nvPicPr>
          <p:cNvPr id="31" name="Picture 3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036560" y="2043471"/>
            <a:ext cx="1409050" cy="1287594"/>
          </a:xfrm>
          <a:prstGeom prst="rect">
            <a:avLst/>
          </a:prstGeom>
          <a:solidFill>
            <a:schemeClr val="bg2">
              <a:lumMod val="75000"/>
            </a:schemeClr>
          </a:solidFill>
          <a:ln>
            <a:solidFill>
              <a:schemeClr val="bg2">
                <a:lumMod val="90000"/>
              </a:schemeClr>
            </a:solidFill>
          </a:ln>
        </p:spPr>
      </p:pic>
    </p:spTree>
    <p:extLst>
      <p:ext uri="{BB962C8B-B14F-4D97-AF65-F5344CB8AC3E}">
        <p14:creationId xmlns:p14="http://schemas.microsoft.com/office/powerpoint/2010/main" val="1764259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0" y="9526"/>
            <a:ext cx="12192000" cy="340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p:cNvSpPr>
            <a:spLocks noGrp="1"/>
          </p:cNvSpPr>
          <p:nvPr>
            <p:ph type="body" sz="quarter" idx="10"/>
          </p:nvPr>
        </p:nvSpPr>
        <p:spPr>
          <a:xfrm>
            <a:off x="418792" y="3682344"/>
            <a:ext cx="11358322" cy="685318"/>
          </a:xfrm>
        </p:spPr>
        <p:txBody>
          <a:bodyPr/>
          <a:lstStyle/>
          <a:p>
            <a:r>
              <a:rPr lang="en-US" dirty="0" err="1"/>
              <a:t>DigiTruck</a:t>
            </a:r>
            <a:r>
              <a:rPr lang="en-US" dirty="0"/>
              <a:t> and Close the Gap</a:t>
            </a:r>
          </a:p>
        </p:txBody>
      </p:sp>
      <p:sp>
        <p:nvSpPr>
          <p:cNvPr id="7" name="Content Placeholder 3"/>
          <p:cNvSpPr>
            <a:spLocks noGrp="1"/>
          </p:cNvSpPr>
          <p:nvPr>
            <p:ph sz="quarter" idx="4294967295"/>
          </p:nvPr>
        </p:nvSpPr>
        <p:spPr>
          <a:xfrm>
            <a:off x="418792" y="4311618"/>
            <a:ext cx="11358322" cy="2003457"/>
          </a:xfrm>
        </p:spPr>
        <p:txBody>
          <a:bodyPr>
            <a:noAutofit/>
          </a:bodyPr>
          <a:lstStyle/>
          <a:p>
            <a:pPr marL="0" indent="0">
              <a:lnSpc>
                <a:spcPct val="110000"/>
              </a:lnSpc>
              <a:buNone/>
            </a:pPr>
            <a:r>
              <a:rPr lang="en-US" sz="2400" dirty="0">
                <a:cs typeface="Arial" panose="020B0604020202020204" pitchFamily="34" charset="0"/>
              </a:rPr>
              <a:t>In August 2015, Arrow and Close the Gap deployed the first </a:t>
            </a:r>
            <a:r>
              <a:rPr lang="en-US" sz="2400" dirty="0" err="1">
                <a:cs typeface="Arial" panose="020B0604020202020204" pitchFamily="34" charset="0"/>
              </a:rPr>
              <a:t>DigiTruck</a:t>
            </a:r>
            <a:r>
              <a:rPr lang="en-US" sz="2400" dirty="0">
                <a:cs typeface="Arial" panose="020B0604020202020204" pitchFamily="34" charset="0"/>
              </a:rPr>
              <a:t>, a mobile classroom that can operate off-the-grid, at the </a:t>
            </a:r>
            <a:r>
              <a:rPr lang="en-US" sz="2400" dirty="0" err="1">
                <a:cs typeface="Arial" panose="020B0604020202020204" pitchFamily="34" charset="0"/>
              </a:rPr>
              <a:t>Tuleeni</a:t>
            </a:r>
            <a:r>
              <a:rPr lang="en-US" sz="2400" dirty="0">
                <a:cs typeface="Arial" panose="020B0604020202020204" pitchFamily="34" charset="0"/>
              </a:rPr>
              <a:t> Orphanage in a Tanzanian village on the southern slope of Mount Kilimanjaro.</a:t>
            </a:r>
            <a:endParaRPr lang="en-US" sz="2400" dirty="0"/>
          </a:p>
        </p:txBody>
      </p:sp>
    </p:spTree>
    <p:extLst>
      <p:ext uri="{BB962C8B-B14F-4D97-AF65-F5344CB8AC3E}">
        <p14:creationId xmlns:p14="http://schemas.microsoft.com/office/powerpoint/2010/main" val="2366622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9296" y="2187842"/>
            <a:ext cx="8132134" cy="1457484"/>
          </a:xfrm>
        </p:spPr>
        <p:txBody>
          <a:bodyPr/>
          <a:lstStyle/>
          <a:p>
            <a:r>
              <a:rPr lang="en-US" dirty="0"/>
              <a:t>Layout Options</a:t>
            </a:r>
          </a:p>
          <a:p>
            <a:r>
              <a:rPr lang="en-US" sz="2000" b="0" dirty="0"/>
              <a:t>The following slides are examples of the easily editable templates.</a:t>
            </a:r>
          </a:p>
          <a:p>
            <a:endParaRPr lang="en-US" sz="2000" dirty="0">
              <a:solidFill>
                <a:schemeClr val="accent6">
                  <a:lumMod val="50000"/>
                </a:schemeClr>
              </a:solidFill>
            </a:endParaRPr>
          </a:p>
          <a:p>
            <a:r>
              <a:rPr lang="en-US" sz="1200" dirty="0">
                <a:solidFill>
                  <a:schemeClr val="accent6">
                    <a:lumMod val="50000"/>
                  </a:schemeClr>
                </a:solidFill>
              </a:rPr>
              <a:t>For more template options, click on the “NEW SLIDE” button under the “HOME” tab </a:t>
            </a:r>
          </a:p>
          <a:p>
            <a:pPr>
              <a:spcBef>
                <a:spcPts val="200"/>
              </a:spcBef>
            </a:pPr>
            <a:r>
              <a:rPr lang="en-US" sz="1200" dirty="0">
                <a:solidFill>
                  <a:schemeClr val="accent6">
                    <a:lumMod val="50000"/>
                  </a:schemeClr>
                </a:solidFill>
              </a:rPr>
              <a:t>and select the desired template from the dropdown menu.</a:t>
            </a:r>
          </a:p>
          <a:p>
            <a:endParaRPr lang="en-US" sz="2800" dirty="0"/>
          </a:p>
          <a:p>
            <a:endParaRPr lang="en-US" dirty="0"/>
          </a:p>
        </p:txBody>
      </p:sp>
    </p:spTree>
    <p:extLst>
      <p:ext uri="{BB962C8B-B14F-4D97-AF65-F5344CB8AC3E}">
        <p14:creationId xmlns:p14="http://schemas.microsoft.com/office/powerpoint/2010/main" val="2985216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One Column With </a:t>
            </a:r>
            <a:r>
              <a:rPr lang="en-US" dirty="0" err="1"/>
              <a:t>Subheader</a:t>
            </a:r>
            <a:r>
              <a:rPr lang="en-US" dirty="0"/>
              <a:t> Slide Example</a:t>
            </a:r>
          </a:p>
        </p:txBody>
      </p:sp>
      <p:sp>
        <p:nvSpPr>
          <p:cNvPr id="3" name="Text Placeholder 2"/>
          <p:cNvSpPr>
            <a:spLocks noGrp="1"/>
          </p:cNvSpPr>
          <p:nvPr>
            <p:ph type="body" sz="quarter" idx="11"/>
          </p:nvPr>
        </p:nvSpPr>
        <p:spPr/>
        <p:txBody>
          <a:bodyPr/>
          <a:lstStyle/>
          <a:p>
            <a:r>
              <a:rPr lang="pt-BR" dirty="0"/>
              <a:t>Insert a new slide for more layout options.</a:t>
            </a:r>
            <a:endParaRPr lang="en-US" dirty="0"/>
          </a:p>
        </p:txBody>
      </p:sp>
      <p:sp>
        <p:nvSpPr>
          <p:cNvPr id="4" name="Content Placeholder 3"/>
          <p:cNvSpPr>
            <a:spLocks noGrp="1"/>
          </p:cNvSpPr>
          <p:nvPr>
            <p:ph sz="quarter" idx="33"/>
          </p:nvPr>
        </p:nvSpPr>
        <p:spPr/>
        <p:txBody>
          <a:bodyPr>
            <a:noAutofit/>
          </a:bodyPr>
          <a:lstStyle/>
          <a:p>
            <a:pPr>
              <a:spcBef>
                <a:spcPts val="0"/>
              </a:spcBef>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a:spcBef>
                <a:spcPts val="0"/>
              </a:spcBef>
            </a:pPr>
            <a:endParaRPr lang="en-US" dirty="0"/>
          </a:p>
          <a:p>
            <a:pPr>
              <a:spcBef>
                <a:spcPts val="0"/>
              </a:spcBef>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p>
          <a:p>
            <a:pPr>
              <a:spcBef>
                <a:spcPts val="0"/>
              </a:spcBef>
            </a:pPr>
            <a:endParaRPr lang="en-US" dirty="0"/>
          </a:p>
          <a:p>
            <a:pPr>
              <a:spcBef>
                <a:spcPts val="0"/>
              </a:spcBef>
            </a:pP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a:t>
            </a:r>
          </a:p>
        </p:txBody>
      </p:sp>
    </p:spTree>
    <p:extLst>
      <p:ext uri="{BB962C8B-B14F-4D97-AF65-F5344CB8AC3E}">
        <p14:creationId xmlns:p14="http://schemas.microsoft.com/office/powerpoint/2010/main" val="10441996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Two Column With </a:t>
            </a:r>
            <a:r>
              <a:rPr lang="en-US" dirty="0" err="1"/>
              <a:t>Subheader</a:t>
            </a:r>
            <a:r>
              <a:rPr lang="en-US" dirty="0"/>
              <a:t> Slide Example</a:t>
            </a:r>
          </a:p>
        </p:txBody>
      </p:sp>
      <p:sp>
        <p:nvSpPr>
          <p:cNvPr id="3" name="Text Placeholder 2"/>
          <p:cNvSpPr>
            <a:spLocks noGrp="1"/>
          </p:cNvSpPr>
          <p:nvPr>
            <p:ph type="body" sz="quarter" idx="11"/>
          </p:nvPr>
        </p:nvSpPr>
        <p:spPr/>
        <p:txBody>
          <a:bodyPr/>
          <a:lstStyle/>
          <a:p>
            <a:r>
              <a:rPr lang="pt-BR" dirty="0"/>
              <a:t>Insert a new slide for more layout options.</a:t>
            </a:r>
            <a:endParaRPr lang="en-US" dirty="0"/>
          </a:p>
        </p:txBody>
      </p:sp>
      <p:sp>
        <p:nvSpPr>
          <p:cNvPr id="4" name="Text Placeholder 3"/>
          <p:cNvSpPr>
            <a:spLocks noGrp="1"/>
          </p:cNvSpPr>
          <p:nvPr>
            <p:ph type="body" sz="quarter" idx="34"/>
          </p:nvPr>
        </p:nvSpPr>
        <p:spPr/>
        <p:txBody>
          <a:bodyPr/>
          <a:lstStyle/>
          <a:p>
            <a:pPr marL="0" indent="0">
              <a:spcBef>
                <a:spcPts val="0"/>
              </a:spcBef>
              <a:buNone/>
            </a:pP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 </a:t>
            </a:r>
          </a:p>
          <a:p>
            <a:pPr marL="0" indent="0">
              <a:spcBef>
                <a:spcPts val="0"/>
              </a:spcBef>
              <a:buNone/>
            </a:pPr>
            <a:endParaRPr lang="en-US" dirty="0"/>
          </a:p>
          <a:p>
            <a:pPr marL="0" indent="0">
              <a:spcBef>
                <a:spcPts val="0"/>
              </a:spcBef>
              <a:buNone/>
            </a:pPr>
            <a:r>
              <a:rPr lang="en-US" dirty="0" err="1"/>
              <a:t>Ratione</a:t>
            </a:r>
            <a:r>
              <a:rPr lang="en-US" dirty="0"/>
              <a:t> </a:t>
            </a:r>
            <a:r>
              <a:rPr lang="en-US" dirty="0" err="1"/>
              <a:t>voluptatem</a:t>
            </a:r>
            <a:r>
              <a:rPr lang="en-US" dirty="0"/>
              <a:t> </a:t>
            </a:r>
            <a:r>
              <a:rPr lang="en-US" dirty="0" err="1"/>
              <a:t>sequi</a:t>
            </a:r>
            <a:r>
              <a:rPr lang="en-US" dirty="0"/>
              <a:t> </a:t>
            </a:r>
            <a:r>
              <a:rPr lang="en-US" dirty="0" err="1"/>
              <a:t>nesciunt</a:t>
            </a:r>
            <a:r>
              <a:rPr lang="en-US" dirty="0"/>
              <a:t>. </a:t>
            </a:r>
            <a:r>
              <a:rPr lang="en-US" dirty="0" err="1"/>
              <a:t>Neque</a:t>
            </a:r>
            <a:r>
              <a:rPr lang="en-US" dirty="0"/>
              <a:t> </a:t>
            </a:r>
            <a:r>
              <a:rPr lang="en-US" dirty="0" err="1"/>
              <a:t>porro</a:t>
            </a:r>
            <a:r>
              <a:rPr lang="en-US" dirty="0"/>
              <a:t> </a:t>
            </a:r>
            <a:r>
              <a:rPr lang="en-US" dirty="0" err="1"/>
              <a:t>quisquam</a:t>
            </a:r>
            <a:r>
              <a:rPr lang="en-US" dirty="0"/>
              <a:t> </a:t>
            </a:r>
            <a:r>
              <a:rPr lang="en-US" dirty="0" err="1"/>
              <a:t>est</a:t>
            </a:r>
            <a:r>
              <a:rPr lang="en-US" dirty="0"/>
              <a:t>, qui </a:t>
            </a:r>
            <a:r>
              <a:rPr lang="en-US" dirty="0" err="1"/>
              <a:t>dolorem</a:t>
            </a:r>
            <a:r>
              <a:rPr lang="en-US" dirty="0"/>
              <a:t> ipsum </a:t>
            </a:r>
            <a:r>
              <a:rPr lang="en-US" dirty="0" err="1"/>
              <a:t>quia</a:t>
            </a:r>
            <a:r>
              <a:rPr lang="en-US" dirty="0"/>
              <a:t> dolor sit </a:t>
            </a:r>
            <a:r>
              <a:rPr lang="en-US" dirty="0" err="1"/>
              <a:t>amet</a:t>
            </a:r>
            <a:r>
              <a:rPr lang="en-US" dirty="0"/>
              <a:t>.</a:t>
            </a:r>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r>
              <a:rPr lang="en-US" dirty="0"/>
              <a:t>Exercitation </a:t>
            </a:r>
            <a:r>
              <a:rPr lang="en-US" dirty="0" err="1"/>
              <a:t>ullam</a:t>
            </a:r>
            <a:r>
              <a:rPr lang="en-US" dirty="0"/>
              <a:t> </a:t>
            </a:r>
            <a:r>
              <a:rPr lang="en-US" dirty="0" err="1"/>
              <a:t>corporis</a:t>
            </a:r>
            <a:r>
              <a:rPr lang="en-US" dirty="0"/>
              <a:t> </a:t>
            </a:r>
            <a:r>
              <a:rPr lang="en-US" dirty="0" err="1"/>
              <a:t>suscipit</a:t>
            </a:r>
            <a:r>
              <a:rPr lang="en-US" dirty="0"/>
              <a:t>.</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37005" y="1915777"/>
            <a:ext cx="5252483" cy="3090331"/>
          </a:xfrm>
          <a:prstGeom prst="rect">
            <a:avLst/>
          </a:prstGeom>
        </p:spPr>
      </p:pic>
    </p:spTree>
    <p:extLst>
      <p:ext uri="{BB962C8B-B14F-4D97-AF65-F5344CB8AC3E}">
        <p14:creationId xmlns:p14="http://schemas.microsoft.com/office/powerpoint/2010/main" val="1239121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sz="quarter" idx="33"/>
          </p:nvPr>
        </p:nvGraphicFramePr>
        <p:xfrm>
          <a:off x="7848600" y="1477963"/>
          <a:ext cx="3919538" cy="4597400"/>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p:cNvSpPr>
            <a:spLocks noGrp="1"/>
          </p:cNvSpPr>
          <p:nvPr>
            <p:ph sz="quarter" idx="34"/>
          </p:nvPr>
        </p:nvSpPr>
        <p:spPr/>
        <p:txBody>
          <a:bodyPr>
            <a:normAutofit/>
          </a:bodyPr>
          <a:lstStyle/>
          <a:p>
            <a:pPr marL="0" indent="0">
              <a:spcBef>
                <a:spcPts val="0"/>
              </a:spcBef>
              <a:buNone/>
            </a:pP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r>
              <a:rPr lang="en-US" dirty="0"/>
              <a:t> </a:t>
            </a:r>
            <a:r>
              <a:rPr lang="en-US" dirty="0" err="1"/>
              <a:t>aut</a:t>
            </a:r>
            <a:r>
              <a:rPr lang="en-US" dirty="0"/>
              <a:t> </a:t>
            </a:r>
            <a:r>
              <a:rPr lang="en-US" dirty="0" err="1"/>
              <a:t>odit</a:t>
            </a:r>
            <a:r>
              <a:rPr lang="en-US" dirty="0"/>
              <a:t> </a:t>
            </a:r>
            <a:r>
              <a:rPr lang="en-US" dirty="0" err="1"/>
              <a:t>aut</a:t>
            </a:r>
            <a:r>
              <a:rPr lang="en-US" dirty="0"/>
              <a:t> fugit, </a:t>
            </a:r>
            <a:r>
              <a:rPr lang="en-US" dirty="0" err="1"/>
              <a:t>sed</a:t>
            </a:r>
            <a:r>
              <a:rPr lang="en-US" dirty="0"/>
              <a:t> </a:t>
            </a:r>
            <a:r>
              <a:rPr lang="en-US" dirty="0" err="1"/>
              <a:t>quia</a:t>
            </a:r>
            <a:r>
              <a:rPr lang="en-US" dirty="0"/>
              <a:t> </a:t>
            </a:r>
            <a:r>
              <a:rPr lang="en-US" dirty="0" err="1"/>
              <a:t>consequuntur</a:t>
            </a:r>
            <a:r>
              <a:rPr lang="en-US" dirty="0"/>
              <a:t> </a:t>
            </a:r>
            <a:r>
              <a:rPr lang="en-US" dirty="0" err="1"/>
              <a:t>magni</a:t>
            </a:r>
            <a:r>
              <a:rPr lang="en-US" dirty="0"/>
              <a:t>.</a:t>
            </a:r>
          </a:p>
          <a:p>
            <a:pPr marL="0" indent="0">
              <a:spcBef>
                <a:spcPts val="0"/>
              </a:spcBef>
              <a:buNone/>
            </a:pPr>
            <a:endParaRPr lang="en-US" dirty="0"/>
          </a:p>
          <a:p>
            <a:pPr marL="0" indent="0">
              <a:spcBef>
                <a:spcPts val="0"/>
              </a:spcBef>
              <a:buNone/>
            </a:pPr>
            <a:r>
              <a:rPr lang="en-US" dirty="0" err="1"/>
              <a:t>Ratione</a:t>
            </a:r>
            <a:r>
              <a:rPr lang="en-US" dirty="0"/>
              <a:t> </a:t>
            </a:r>
            <a:r>
              <a:rPr lang="en-US" dirty="0" err="1"/>
              <a:t>voluptatem</a:t>
            </a:r>
            <a:r>
              <a:rPr lang="en-US" dirty="0"/>
              <a:t> </a:t>
            </a:r>
            <a:r>
              <a:rPr lang="en-US" dirty="0" err="1"/>
              <a:t>sequi</a:t>
            </a:r>
            <a:r>
              <a:rPr lang="en-US" dirty="0"/>
              <a:t> </a:t>
            </a:r>
            <a:r>
              <a:rPr lang="en-US" dirty="0" err="1"/>
              <a:t>nesciunt</a:t>
            </a:r>
            <a:r>
              <a:rPr lang="en-US" dirty="0"/>
              <a:t>. </a:t>
            </a:r>
            <a:r>
              <a:rPr lang="en-US" dirty="0" err="1"/>
              <a:t>Neque</a:t>
            </a:r>
            <a:r>
              <a:rPr lang="en-US" dirty="0"/>
              <a:t> </a:t>
            </a:r>
            <a:r>
              <a:rPr lang="en-US" dirty="0" err="1"/>
              <a:t>porro</a:t>
            </a:r>
            <a:r>
              <a:rPr lang="en-US" dirty="0"/>
              <a:t> </a:t>
            </a:r>
            <a:r>
              <a:rPr lang="en-US" dirty="0" err="1"/>
              <a:t>quisquam</a:t>
            </a:r>
            <a:r>
              <a:rPr lang="en-US" dirty="0"/>
              <a:t> </a:t>
            </a:r>
            <a:r>
              <a:rPr lang="en-US" dirty="0" err="1"/>
              <a:t>est</a:t>
            </a:r>
            <a:r>
              <a:rPr lang="en-US" dirty="0"/>
              <a:t>, qui </a:t>
            </a:r>
            <a:r>
              <a:rPr lang="en-US" dirty="0" err="1"/>
              <a:t>dolorem</a:t>
            </a:r>
            <a:r>
              <a:rPr lang="en-US" dirty="0"/>
              <a:t> ipsum </a:t>
            </a:r>
            <a:r>
              <a:rPr lang="en-US" dirty="0" err="1"/>
              <a:t>quia</a:t>
            </a:r>
            <a:r>
              <a:rPr lang="en-US" dirty="0"/>
              <a:t> dolor sit </a:t>
            </a:r>
            <a:r>
              <a:rPr lang="en-US" dirty="0" err="1"/>
              <a:t>amet</a:t>
            </a:r>
            <a:r>
              <a:rPr lang="en-US" dirty="0"/>
              <a:t>, </a:t>
            </a:r>
            <a:r>
              <a:rPr lang="en-US" dirty="0" err="1"/>
              <a:t>consectetur</a:t>
            </a:r>
            <a:r>
              <a:rPr lang="en-US" dirty="0"/>
              <a:t>, </a:t>
            </a:r>
            <a:r>
              <a:rPr lang="en-US" dirty="0" err="1"/>
              <a:t>adipisci</a:t>
            </a:r>
            <a:r>
              <a:rPr lang="en-US" dirty="0"/>
              <a:t> </a:t>
            </a:r>
            <a:r>
              <a:rPr lang="en-US" dirty="0" err="1"/>
              <a:t>velit</a:t>
            </a:r>
            <a:r>
              <a:rPr lang="en-US" dirty="0"/>
              <a:t>.</a:t>
            </a:r>
          </a:p>
        </p:txBody>
      </p:sp>
      <p:sp>
        <p:nvSpPr>
          <p:cNvPr id="4" name="Text Placeholder 3"/>
          <p:cNvSpPr>
            <a:spLocks noGrp="1"/>
          </p:cNvSpPr>
          <p:nvPr>
            <p:ph type="body" sz="quarter" idx="10"/>
          </p:nvPr>
        </p:nvSpPr>
        <p:spPr/>
        <p:txBody>
          <a:bodyPr/>
          <a:lstStyle/>
          <a:p>
            <a:r>
              <a:rPr lang="en-US" dirty="0"/>
              <a:t>2/3 Two Column Slide Example</a:t>
            </a:r>
          </a:p>
          <a:p>
            <a:endParaRPr lang="en-US" dirty="0"/>
          </a:p>
        </p:txBody>
      </p:sp>
    </p:spTree>
    <p:extLst>
      <p:ext uri="{BB962C8B-B14F-4D97-AF65-F5344CB8AC3E}">
        <p14:creationId xmlns:p14="http://schemas.microsoft.com/office/powerpoint/2010/main" val="967189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sz="quarter" idx="33"/>
          </p:nvPr>
        </p:nvGraphicFramePr>
        <p:xfrm>
          <a:off x="419100" y="1881188"/>
          <a:ext cx="5465763" cy="419417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p:cNvSpPr>
            <a:spLocks noGrp="1"/>
          </p:cNvSpPr>
          <p:nvPr>
            <p:ph type="body" sz="quarter" idx="10"/>
          </p:nvPr>
        </p:nvSpPr>
        <p:spPr/>
        <p:txBody>
          <a:bodyPr/>
          <a:lstStyle/>
          <a:p>
            <a:r>
              <a:rPr lang="en-US" dirty="0"/>
              <a:t>Comparison Slide Example</a:t>
            </a:r>
          </a:p>
          <a:p>
            <a:endParaRPr lang="en-US" dirty="0"/>
          </a:p>
        </p:txBody>
      </p:sp>
      <p:sp>
        <p:nvSpPr>
          <p:cNvPr id="4" name="Text Placeholder 3"/>
          <p:cNvSpPr>
            <a:spLocks noGrp="1"/>
          </p:cNvSpPr>
          <p:nvPr>
            <p:ph type="body" sz="quarter" idx="11"/>
          </p:nvPr>
        </p:nvSpPr>
        <p:spPr/>
        <p:txBody>
          <a:bodyPr/>
          <a:lstStyle/>
          <a:p>
            <a:r>
              <a:rPr lang="en-US" dirty="0"/>
              <a:t>Comparison Title Comparison Title</a:t>
            </a:r>
          </a:p>
          <a:p>
            <a:endParaRPr lang="en-US" dirty="0"/>
          </a:p>
        </p:txBody>
      </p:sp>
      <p:graphicFrame>
        <p:nvGraphicFramePr>
          <p:cNvPr id="13" name="Content Placeholder 12"/>
          <p:cNvGraphicFramePr>
            <a:graphicFrameLocks noGrp="1"/>
          </p:cNvGraphicFramePr>
          <p:nvPr>
            <p:ph sz="quarter" idx="38"/>
          </p:nvPr>
        </p:nvGraphicFramePr>
        <p:xfrm>
          <a:off x="6311900" y="1881188"/>
          <a:ext cx="5465763" cy="41941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1479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766970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20047858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5" name="Straight Connector 24"/>
          <p:cNvCxnSpPr/>
          <p:nvPr/>
        </p:nvCxnSpPr>
        <p:spPr>
          <a:xfrm>
            <a:off x="257798" y="456776"/>
            <a:ext cx="12239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1332" y="545676"/>
            <a:ext cx="10140244" cy="646331"/>
          </a:xfrm>
          <a:prstGeom prst="rect">
            <a:avLst/>
          </a:prstGeom>
          <a:noFill/>
        </p:spPr>
        <p:txBody>
          <a:bodyPr wrap="square" rtlCol="0">
            <a:spAutoFit/>
          </a:bodyPr>
          <a:lstStyle/>
          <a:p>
            <a:r>
              <a:rPr lang="en-US" sz="3600" b="1" dirty="0">
                <a:latin typeface="+mj-lt"/>
                <a:ea typeface="Theinhardt Thin" charset="0"/>
                <a:cs typeface="Theinhardt Thin" charset="0"/>
              </a:rPr>
              <a:t>Create, Make and Manage Technology</a:t>
            </a:r>
          </a:p>
        </p:txBody>
      </p:sp>
      <p:grpSp>
        <p:nvGrpSpPr>
          <p:cNvPr id="17" name="Group 16">
            <a:extLst>
              <a:ext uri="{FF2B5EF4-FFF2-40B4-BE49-F238E27FC236}">
                <a16:creationId xmlns:a16="http://schemas.microsoft.com/office/drawing/2014/main" id="{E231E4C7-CD82-AC42-9BEF-C597FD95ED5D}"/>
              </a:ext>
            </a:extLst>
          </p:cNvPr>
          <p:cNvGrpSpPr/>
          <p:nvPr/>
        </p:nvGrpSpPr>
        <p:grpSpPr>
          <a:xfrm>
            <a:off x="544895" y="1735704"/>
            <a:ext cx="1816912" cy="3925977"/>
            <a:chOff x="153866" y="1735704"/>
            <a:chExt cx="1816912" cy="3925977"/>
          </a:xfrm>
        </p:grpSpPr>
        <p:sp>
          <p:nvSpPr>
            <p:cNvPr id="3" name="Rectangle 2"/>
            <p:cNvSpPr/>
            <p:nvPr/>
          </p:nvSpPr>
          <p:spPr>
            <a:xfrm>
              <a:off x="153866" y="2799359"/>
              <a:ext cx="1816912" cy="2862322"/>
            </a:xfrm>
            <a:prstGeom prst="rect">
              <a:avLst/>
            </a:prstGeom>
          </p:spPr>
          <p:txBody>
            <a:bodyPr wrap="square">
              <a:spAutoFit/>
            </a:bodyPr>
            <a:lstStyle/>
            <a:p>
              <a:r>
                <a:rPr lang="en-US" sz="1200" b="1" dirty="0">
                  <a:latin typeface="+mj-lt"/>
                  <a:ea typeface="Theinhardt" charset="0"/>
                  <a:cs typeface="Theinhardt" charset="0"/>
                </a:rPr>
                <a:t>Solution Architecture &amp; Design</a:t>
              </a:r>
            </a:p>
            <a:p>
              <a:endParaRPr lang="en-US" sz="1200" b="1" dirty="0">
                <a:latin typeface="+mj-lt"/>
                <a:ea typeface="Theinhardt" charset="0"/>
                <a:cs typeface="Theinhardt" charset="0"/>
              </a:endParaRPr>
            </a:p>
            <a:p>
              <a:r>
                <a:rPr lang="en-US" sz="1200" dirty="0">
                  <a:latin typeface="+mj-lt"/>
                  <a:ea typeface="Theinhardt Thin" charset="0"/>
                  <a:cs typeface="Theinhardt Thin" charset="0"/>
                </a:rPr>
                <a:t>Design new devices, components or finished products</a:t>
              </a:r>
            </a:p>
            <a:p>
              <a:endParaRPr lang="en-US" sz="1200" dirty="0">
                <a:latin typeface="+mj-lt"/>
                <a:ea typeface="Theinhardt Thin" charset="0"/>
                <a:cs typeface="Theinhardt Thin" charset="0"/>
              </a:endParaRPr>
            </a:p>
            <a:p>
              <a:r>
                <a:rPr lang="en-US" sz="1200" dirty="0">
                  <a:latin typeface="+mj-lt"/>
                  <a:ea typeface="Theinhardt Thin" charset="0"/>
                  <a:cs typeface="Theinhardt Thin" charset="0"/>
                </a:rPr>
                <a:t>Take existing solutions to the next level</a:t>
              </a:r>
            </a:p>
            <a:p>
              <a:endParaRPr lang="en-US" sz="1200" dirty="0">
                <a:latin typeface="+mj-lt"/>
                <a:ea typeface="Theinhardt Thin" charset="0"/>
                <a:cs typeface="Theinhardt Thin" charset="0"/>
              </a:endParaRPr>
            </a:p>
            <a:p>
              <a:r>
                <a:rPr lang="en-US" sz="1200" dirty="0">
                  <a:latin typeface="+mj-lt"/>
                  <a:ea typeface="Theinhardt Thin" charset="0"/>
                  <a:cs typeface="Theinhardt Thin" charset="0"/>
                </a:rPr>
                <a:t>Minimize design cycles to speed your time to market</a:t>
              </a:r>
            </a:p>
            <a:p>
              <a:endParaRPr lang="en-US" sz="1200" dirty="0">
                <a:latin typeface="+mj-lt"/>
                <a:ea typeface="Theinhardt Thin" charset="0"/>
                <a:cs typeface="Theinhardt Thin" charset="0"/>
              </a:endParaRPr>
            </a:p>
            <a:p>
              <a:endParaRPr lang="en-US" sz="1200" dirty="0">
                <a:latin typeface="+mj-lt"/>
                <a:ea typeface="Theinhardt Thin" charset="0"/>
                <a:cs typeface="Theinhardt Thin"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333" y="1735704"/>
              <a:ext cx="914400" cy="920496"/>
            </a:xfrm>
            <a:prstGeom prst="rect">
              <a:avLst/>
            </a:prstGeom>
          </p:spPr>
        </p:pic>
      </p:grpSp>
      <p:grpSp>
        <p:nvGrpSpPr>
          <p:cNvPr id="15" name="Group 14">
            <a:extLst>
              <a:ext uri="{FF2B5EF4-FFF2-40B4-BE49-F238E27FC236}">
                <a16:creationId xmlns:a16="http://schemas.microsoft.com/office/drawing/2014/main" id="{34D8350E-8A25-DB4A-A417-F4D1A189AF6F}"/>
              </a:ext>
            </a:extLst>
          </p:cNvPr>
          <p:cNvGrpSpPr/>
          <p:nvPr/>
        </p:nvGrpSpPr>
        <p:grpSpPr>
          <a:xfrm>
            <a:off x="2880971" y="1735704"/>
            <a:ext cx="1853020" cy="3002647"/>
            <a:chOff x="2158205" y="1735704"/>
            <a:chExt cx="1853020" cy="3002647"/>
          </a:xfrm>
        </p:grpSpPr>
        <p:sp>
          <p:nvSpPr>
            <p:cNvPr id="7" name="Rectangle 6"/>
            <p:cNvSpPr/>
            <p:nvPr/>
          </p:nvSpPr>
          <p:spPr>
            <a:xfrm>
              <a:off x="2158205" y="2799359"/>
              <a:ext cx="1853020" cy="1938992"/>
            </a:xfrm>
            <a:prstGeom prst="rect">
              <a:avLst/>
            </a:prstGeom>
          </p:spPr>
          <p:txBody>
            <a:bodyPr wrap="square">
              <a:spAutoFit/>
            </a:bodyPr>
            <a:lstStyle/>
            <a:p>
              <a:r>
                <a:rPr lang="en-US" sz="1200" b="1" dirty="0">
                  <a:latin typeface="+mj-lt"/>
                  <a:ea typeface="Theinhardt" charset="0"/>
                  <a:cs typeface="Theinhardt" charset="0"/>
                </a:rPr>
                <a:t>Prototype to Scale</a:t>
              </a:r>
            </a:p>
            <a:p>
              <a:endParaRPr lang="en-US" sz="1200" b="1" dirty="0">
                <a:latin typeface="+mj-lt"/>
                <a:ea typeface="Theinhardt" charset="0"/>
                <a:cs typeface="Theinhardt" charset="0"/>
              </a:endParaRPr>
            </a:p>
            <a:p>
              <a:r>
                <a:rPr lang="en-US" sz="1200" dirty="0">
                  <a:latin typeface="+mj-lt"/>
                  <a:ea typeface="Theinhardt Thin" charset="0"/>
                  <a:cs typeface="Theinhardt Thin" charset="0"/>
                </a:rPr>
                <a:t>Prototyping and testing services</a:t>
              </a:r>
            </a:p>
            <a:p>
              <a:endParaRPr lang="en-US" sz="1200" dirty="0">
                <a:latin typeface="+mj-lt"/>
                <a:ea typeface="Theinhardt Thin" charset="0"/>
                <a:cs typeface="Theinhardt Thin" charset="0"/>
              </a:endParaRPr>
            </a:p>
            <a:p>
              <a:r>
                <a:rPr lang="en-US" sz="1200" dirty="0">
                  <a:latin typeface="+mj-lt"/>
                  <a:ea typeface="Theinhardt Thin" charset="0"/>
                  <a:cs typeface="Theinhardt Thin" charset="0"/>
                </a:rPr>
                <a:t>Get your board, component or device certified</a:t>
              </a:r>
            </a:p>
            <a:p>
              <a:endParaRPr lang="en-US" sz="1200" dirty="0">
                <a:latin typeface="+mj-lt"/>
                <a:ea typeface="Theinhardt Thin" charset="0"/>
                <a:cs typeface="Theinhardt Thin" charset="0"/>
              </a:endParaRPr>
            </a:p>
            <a:p>
              <a:endParaRPr lang="en-US" sz="1200" dirty="0">
                <a:latin typeface="+mj-lt"/>
                <a:ea typeface="Theinhardt Thin" charset="0"/>
                <a:cs typeface="Theinhardt Thin" charset="0"/>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27515" y="1735704"/>
              <a:ext cx="914400" cy="920496"/>
            </a:xfrm>
            <a:prstGeom prst="rect">
              <a:avLst/>
            </a:prstGeom>
          </p:spPr>
        </p:pic>
      </p:grpSp>
      <p:grpSp>
        <p:nvGrpSpPr>
          <p:cNvPr id="14" name="Group 13">
            <a:extLst>
              <a:ext uri="{FF2B5EF4-FFF2-40B4-BE49-F238E27FC236}">
                <a16:creationId xmlns:a16="http://schemas.microsoft.com/office/drawing/2014/main" id="{63F918AE-04C2-5640-8611-8B0BB3D38EF8}"/>
              </a:ext>
            </a:extLst>
          </p:cNvPr>
          <p:cNvGrpSpPr/>
          <p:nvPr/>
        </p:nvGrpSpPr>
        <p:grpSpPr>
          <a:xfrm>
            <a:off x="5253155" y="1735704"/>
            <a:ext cx="1842575" cy="5033973"/>
            <a:chOff x="4196258" y="1735704"/>
            <a:chExt cx="1842575" cy="5033973"/>
          </a:xfrm>
        </p:grpSpPr>
        <p:sp>
          <p:nvSpPr>
            <p:cNvPr id="8" name="Rectangle 7"/>
            <p:cNvSpPr/>
            <p:nvPr/>
          </p:nvSpPr>
          <p:spPr>
            <a:xfrm>
              <a:off x="4196258" y="2799359"/>
              <a:ext cx="1842575" cy="3970318"/>
            </a:xfrm>
            <a:prstGeom prst="rect">
              <a:avLst/>
            </a:prstGeom>
          </p:spPr>
          <p:txBody>
            <a:bodyPr wrap="square">
              <a:spAutoFit/>
            </a:bodyPr>
            <a:lstStyle/>
            <a:p>
              <a:r>
                <a:rPr lang="en-US" sz="1200" b="1" dirty="0">
                  <a:latin typeface="+mj-lt"/>
                  <a:ea typeface="Theinhardt" charset="0"/>
                  <a:cs typeface="Theinhardt" charset="0"/>
                </a:rPr>
                <a:t>Routes to Market</a:t>
              </a:r>
            </a:p>
            <a:p>
              <a:endParaRPr lang="en-US" sz="1200" b="1" dirty="0">
                <a:latin typeface="+mj-lt"/>
                <a:ea typeface="Theinhardt" charset="0"/>
                <a:cs typeface="Theinhardt" charset="0"/>
              </a:endParaRPr>
            </a:p>
            <a:p>
              <a:r>
                <a:rPr lang="en-US" sz="1200" dirty="0">
                  <a:latin typeface="+mj-lt"/>
                  <a:ea typeface="Theinhardt Thin" charset="0"/>
                  <a:cs typeface="Theinhardt Thin" charset="0"/>
                </a:rPr>
                <a:t>Create lead gen programs and new routes to market that boost revenue and maximize business opportunities</a:t>
              </a:r>
            </a:p>
            <a:p>
              <a:endParaRPr lang="en-US" sz="1200" dirty="0">
                <a:latin typeface="+mj-lt"/>
                <a:ea typeface="Theinhardt Thin" charset="0"/>
                <a:cs typeface="Theinhardt Thin" charset="0"/>
              </a:endParaRPr>
            </a:p>
            <a:p>
              <a:r>
                <a:rPr lang="en-US" sz="1200" dirty="0">
                  <a:latin typeface="+mj-lt"/>
                  <a:ea typeface="Theinhardt Thin" charset="0"/>
                  <a:cs typeface="Theinhardt Thin" charset="0"/>
                </a:rPr>
                <a:t>Put designs into production quickly with turnkey manufacturing solutions</a:t>
              </a:r>
            </a:p>
            <a:p>
              <a:endParaRPr lang="en-US" sz="1200" dirty="0">
                <a:latin typeface="+mj-lt"/>
                <a:ea typeface="Theinhardt Thin" charset="0"/>
                <a:cs typeface="Theinhardt Thin" charset="0"/>
              </a:endParaRPr>
            </a:p>
            <a:p>
              <a:r>
                <a:rPr lang="en-US" sz="1200" dirty="0">
                  <a:latin typeface="+mj-lt"/>
                  <a:ea typeface="Theinhardt Thin" charset="0"/>
                  <a:cs typeface="Theinhardt Thin" charset="0"/>
                </a:rPr>
                <a:t>Meet the demand for short lead times with renowned global supply chain and logistics support</a:t>
              </a:r>
            </a:p>
            <a:p>
              <a:endParaRPr lang="en-US" sz="1200" dirty="0">
                <a:latin typeface="+mj-lt"/>
                <a:ea typeface="Theinhardt Thin" charset="0"/>
                <a:cs typeface="Theinhardt Thin" charset="0"/>
              </a:endParaRPr>
            </a:p>
            <a:p>
              <a:endParaRPr lang="en-US" sz="1200" dirty="0">
                <a:latin typeface="+mj-lt"/>
                <a:ea typeface="Theinhardt Thin" charset="0"/>
                <a:cs typeface="Theinhardt Thin"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28752" y="1735704"/>
              <a:ext cx="914400" cy="920496"/>
            </a:xfrm>
            <a:prstGeom prst="rect">
              <a:avLst/>
            </a:prstGeom>
          </p:spPr>
        </p:pic>
      </p:grpSp>
      <p:grpSp>
        <p:nvGrpSpPr>
          <p:cNvPr id="13" name="Group 12">
            <a:extLst>
              <a:ext uri="{FF2B5EF4-FFF2-40B4-BE49-F238E27FC236}">
                <a16:creationId xmlns:a16="http://schemas.microsoft.com/office/drawing/2014/main" id="{92CBC9E4-7752-BB46-A27C-CFE0B1523D57}"/>
              </a:ext>
            </a:extLst>
          </p:cNvPr>
          <p:cNvGrpSpPr/>
          <p:nvPr/>
        </p:nvGrpSpPr>
        <p:grpSpPr>
          <a:xfrm>
            <a:off x="7614894" y="1735704"/>
            <a:ext cx="1739401" cy="3002647"/>
            <a:chOff x="6249876" y="1735704"/>
            <a:chExt cx="1739401" cy="3002647"/>
          </a:xfrm>
        </p:grpSpPr>
        <p:sp>
          <p:nvSpPr>
            <p:cNvPr id="9" name="Rectangle 8"/>
            <p:cNvSpPr/>
            <p:nvPr/>
          </p:nvSpPr>
          <p:spPr>
            <a:xfrm>
              <a:off x="6249876" y="2799359"/>
              <a:ext cx="1739401" cy="1938992"/>
            </a:xfrm>
            <a:prstGeom prst="rect">
              <a:avLst/>
            </a:prstGeom>
          </p:spPr>
          <p:txBody>
            <a:bodyPr wrap="square">
              <a:spAutoFit/>
            </a:bodyPr>
            <a:lstStyle/>
            <a:p>
              <a:r>
                <a:rPr lang="en-US" sz="1200" b="1" dirty="0">
                  <a:latin typeface="+mj-lt"/>
                  <a:ea typeface="Theinhardt" charset="0"/>
                  <a:cs typeface="Theinhardt" charset="0"/>
                </a:rPr>
                <a:t>Hardware &amp; Software Integration </a:t>
              </a:r>
            </a:p>
            <a:p>
              <a:endParaRPr lang="en-US" sz="1200" b="1" dirty="0">
                <a:latin typeface="+mj-lt"/>
                <a:ea typeface="Theinhardt" charset="0"/>
                <a:cs typeface="Theinhardt" charset="0"/>
              </a:endParaRPr>
            </a:p>
            <a:p>
              <a:r>
                <a:rPr lang="en-US" sz="1200" dirty="0">
                  <a:latin typeface="+mj-lt"/>
                  <a:ea typeface="Theinhardt Thin" charset="0"/>
                  <a:cs typeface="Theinhardt Thin" charset="0"/>
                </a:rPr>
                <a:t>Device-level integration</a:t>
              </a:r>
            </a:p>
            <a:p>
              <a:endParaRPr lang="en-US" sz="1200" dirty="0">
                <a:latin typeface="+mj-lt"/>
                <a:ea typeface="Theinhardt Thin" charset="0"/>
                <a:cs typeface="Theinhardt Thin" charset="0"/>
              </a:endParaRPr>
            </a:p>
            <a:p>
              <a:r>
                <a:rPr lang="en-US" sz="1200" dirty="0">
                  <a:latin typeface="+mj-lt"/>
                  <a:ea typeface="Theinhardt Thin" charset="0"/>
                  <a:cs typeface="Theinhardt Thin" charset="0"/>
                </a:rPr>
                <a:t>Large-scale systems integration</a:t>
              </a:r>
            </a:p>
            <a:p>
              <a:endParaRPr lang="en-US" sz="1200" dirty="0">
                <a:latin typeface="+mj-lt"/>
                <a:ea typeface="Theinhardt Thin" charset="0"/>
                <a:cs typeface="Theinhardt Thin" charset="0"/>
              </a:endParaRPr>
            </a:p>
            <a:p>
              <a:endParaRPr lang="en-US" sz="1200" dirty="0">
                <a:latin typeface="+mj-lt"/>
                <a:ea typeface="Theinhardt Thin" charset="0"/>
                <a:cs typeface="Theinhardt Thin" charset="0"/>
              </a:endParaRPr>
            </a:p>
          </p:txBody>
        </p:sp>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30263" y="1735704"/>
              <a:ext cx="914400" cy="920496"/>
            </a:xfrm>
            <a:prstGeom prst="rect">
              <a:avLst/>
            </a:prstGeom>
          </p:spPr>
        </p:pic>
      </p:grpSp>
      <p:grpSp>
        <p:nvGrpSpPr>
          <p:cNvPr id="4" name="Group 3">
            <a:extLst>
              <a:ext uri="{FF2B5EF4-FFF2-40B4-BE49-F238E27FC236}">
                <a16:creationId xmlns:a16="http://schemas.microsoft.com/office/drawing/2014/main" id="{870B9732-BDE9-9E45-970E-1E9D66B1DE22}"/>
              </a:ext>
            </a:extLst>
          </p:cNvPr>
          <p:cNvGrpSpPr/>
          <p:nvPr/>
        </p:nvGrpSpPr>
        <p:grpSpPr>
          <a:xfrm>
            <a:off x="9873455" y="1735704"/>
            <a:ext cx="1773650" cy="3002647"/>
            <a:chOff x="8289366" y="1735704"/>
            <a:chExt cx="1773650" cy="3002647"/>
          </a:xfrm>
        </p:grpSpPr>
        <p:sp>
          <p:nvSpPr>
            <p:cNvPr id="10" name="Rectangle 9"/>
            <p:cNvSpPr/>
            <p:nvPr/>
          </p:nvSpPr>
          <p:spPr>
            <a:xfrm>
              <a:off x="8289366" y="2799359"/>
              <a:ext cx="1773650" cy="1938992"/>
            </a:xfrm>
            <a:prstGeom prst="rect">
              <a:avLst/>
            </a:prstGeom>
          </p:spPr>
          <p:txBody>
            <a:bodyPr wrap="square">
              <a:spAutoFit/>
            </a:bodyPr>
            <a:lstStyle/>
            <a:p>
              <a:r>
                <a:rPr lang="en-US" sz="1200" b="1" dirty="0">
                  <a:latin typeface="+mj-lt"/>
                  <a:ea typeface="Theinhardt" charset="0"/>
                  <a:cs typeface="Theinhardt" charset="0"/>
                </a:rPr>
                <a:t>Cloud Security</a:t>
              </a:r>
              <a:br>
                <a:rPr lang="en-US" sz="1200" b="1" dirty="0">
                  <a:latin typeface="+mj-lt"/>
                  <a:ea typeface="Theinhardt" charset="0"/>
                  <a:cs typeface="Theinhardt" charset="0"/>
                </a:rPr>
              </a:br>
              <a:r>
                <a:rPr lang="en-US" sz="1200" b="1" dirty="0">
                  <a:latin typeface="+mj-lt"/>
                  <a:ea typeface="Theinhardt" charset="0"/>
                  <a:cs typeface="Theinhardt" charset="0"/>
                </a:rPr>
                <a:t>&amp; Analytics</a:t>
              </a:r>
            </a:p>
            <a:p>
              <a:endParaRPr lang="en-US" sz="1200" b="1" dirty="0">
                <a:latin typeface="+mj-lt"/>
                <a:ea typeface="Theinhardt" charset="0"/>
                <a:cs typeface="Theinhardt" charset="0"/>
              </a:endParaRPr>
            </a:p>
            <a:p>
              <a:pPr fontAlgn="base"/>
              <a:r>
                <a:rPr lang="en-US" sz="1200" dirty="0">
                  <a:latin typeface="+mj-lt"/>
                  <a:ea typeface="Theinhardt Thin" charset="0"/>
                  <a:cs typeface="Theinhardt Thin" charset="0"/>
                </a:rPr>
                <a:t>Create cloud solutions unique to your industry, company, and customers</a:t>
              </a:r>
            </a:p>
            <a:p>
              <a:pPr fontAlgn="base"/>
              <a:endParaRPr lang="en-US" sz="1200" dirty="0">
                <a:latin typeface="+mj-lt"/>
                <a:ea typeface="Theinhardt Thin" charset="0"/>
                <a:cs typeface="Theinhardt Thin" charset="0"/>
              </a:endParaRPr>
            </a:p>
            <a:p>
              <a:pPr fontAlgn="base"/>
              <a:r>
                <a:rPr lang="en-US" sz="1200" dirty="0">
                  <a:latin typeface="+mj-lt"/>
                  <a:ea typeface="Theinhardt Thin" charset="0"/>
                  <a:cs typeface="Theinhardt Thin" charset="0"/>
                </a:rPr>
                <a:t>Turn data into insight, and insight into action</a:t>
              </a:r>
            </a:p>
          </p:txBody>
        </p:sp>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96807" y="1735704"/>
              <a:ext cx="914400" cy="920496"/>
            </a:xfrm>
            <a:prstGeom prst="rect">
              <a:avLst/>
            </a:prstGeom>
          </p:spPr>
        </p:pic>
      </p:grpSp>
      <p:cxnSp>
        <p:nvCxnSpPr>
          <p:cNvPr id="12" name="Straight Connector 11"/>
          <p:cNvCxnSpPr/>
          <p:nvPr/>
        </p:nvCxnSpPr>
        <p:spPr>
          <a:xfrm>
            <a:off x="2621389" y="1343025"/>
            <a:ext cx="0" cy="5514975"/>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993573" y="1343025"/>
            <a:ext cx="0" cy="5514975"/>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355312" y="1343025"/>
            <a:ext cx="0" cy="5514975"/>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613877" y="1343025"/>
            <a:ext cx="0" cy="5514975"/>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343025"/>
            <a:ext cx="12192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79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5C670EF1-DE90-4A27-9835-109B38403E81}"/>
              </a:ext>
            </a:extLst>
          </p:cNvPr>
          <p:cNvSpPr txBox="1">
            <a:spLocks/>
          </p:cNvSpPr>
          <p:nvPr/>
        </p:nvSpPr>
        <p:spPr bwMode="auto">
          <a:xfrm>
            <a:off x="423198" y="1422139"/>
            <a:ext cx="5956820" cy="1355697"/>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lvl="0">
              <a:buClr>
                <a:srgbClr val="4675BA"/>
              </a:buClr>
              <a:defRPr/>
            </a:pPr>
            <a:r>
              <a:rPr lang="en-US" sz="2400" dirty="0" err="1">
                <a:solidFill>
                  <a:srgbClr val="000000"/>
                </a:solidFill>
              </a:rPr>
              <a:t>BTSpy</a:t>
            </a:r>
            <a:r>
              <a:rPr lang="en-US" sz="2400" dirty="0">
                <a:solidFill>
                  <a:srgbClr val="000000"/>
                </a:solidFill>
              </a:rPr>
              <a:t> – Trace Viewer Utility to receive, decode and display protocol application and stack trace messages. </a:t>
            </a:r>
            <a:endParaRPr kumimoji="0" lang="en-US" sz="2400" b="0" i="0" u="none" strike="noStrike" kern="800" cap="none" spc="0" normalizeH="0" baseline="0" noProof="0" dirty="0">
              <a:ln>
                <a:noFill/>
              </a:ln>
              <a:solidFill>
                <a:srgbClr val="000000"/>
              </a:solidFill>
              <a:effectLst/>
              <a:uLnTx/>
              <a:uFillTx/>
              <a:latin typeface="Arial"/>
              <a:ea typeface="+mn-ea"/>
              <a:cs typeface="+mn-cs"/>
            </a:endParaRPr>
          </a:p>
        </p:txBody>
      </p:sp>
      <p:sp>
        <p:nvSpPr>
          <p:cNvPr id="6" name="Title 2">
            <a:extLst>
              <a:ext uri="{FF2B5EF4-FFF2-40B4-BE49-F238E27FC236}">
                <a16:creationId xmlns:a16="http://schemas.microsoft.com/office/drawing/2014/main" id="{0E0650E2-C5CA-46CC-B993-0148AE5CB24B}"/>
              </a:ext>
            </a:extLst>
          </p:cNvPr>
          <p:cNvSpPr txBox="1">
            <a:spLocks/>
          </p:cNvSpPr>
          <p:nvPr/>
        </p:nvSpPr>
        <p:spPr>
          <a:xfrm>
            <a:off x="338801" y="617460"/>
            <a:ext cx="11430000" cy="514451"/>
          </a:xfrm>
          <a:prstGeom prst="rect">
            <a:avLst/>
          </a:prstGeom>
        </p:spPr>
        <p:txBody>
          <a:bodyPr/>
          <a:lstStyle>
            <a:lvl1pPr algn="l" defTabSz="913652"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BT SDK Tools – BT Spy &amp; Client Control</a:t>
            </a:r>
          </a:p>
        </p:txBody>
      </p:sp>
      <p:pic>
        <p:nvPicPr>
          <p:cNvPr id="3" name="Picture 2">
            <a:extLst>
              <a:ext uri="{FF2B5EF4-FFF2-40B4-BE49-F238E27FC236}">
                <a16:creationId xmlns:a16="http://schemas.microsoft.com/office/drawing/2014/main" id="{25BD1472-7758-4678-9446-B0B3919455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978" y="1136931"/>
            <a:ext cx="3498769" cy="1554423"/>
          </a:xfrm>
          <a:prstGeom prst="rect">
            <a:avLst/>
          </a:prstGeom>
        </p:spPr>
      </p:pic>
      <p:pic>
        <p:nvPicPr>
          <p:cNvPr id="8" name="Picture 7">
            <a:extLst>
              <a:ext uri="{FF2B5EF4-FFF2-40B4-BE49-F238E27FC236}">
                <a16:creationId xmlns:a16="http://schemas.microsoft.com/office/drawing/2014/main" id="{FFD012F2-C605-412E-98B2-A374D2DAC08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561614" y="168858"/>
            <a:ext cx="3374077" cy="2506561"/>
          </a:xfrm>
          <a:prstGeom prst="rect">
            <a:avLst/>
          </a:prstGeom>
        </p:spPr>
      </p:pic>
      <p:pic>
        <p:nvPicPr>
          <p:cNvPr id="4" name="Picture 3">
            <a:extLst>
              <a:ext uri="{FF2B5EF4-FFF2-40B4-BE49-F238E27FC236}">
                <a16:creationId xmlns:a16="http://schemas.microsoft.com/office/drawing/2014/main" id="{639164D5-14FB-4EED-B57C-54BB7EE435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8208" y="2777836"/>
            <a:ext cx="4446531" cy="3609109"/>
          </a:xfrm>
          <a:prstGeom prst="rect">
            <a:avLst/>
          </a:prstGeom>
        </p:spPr>
      </p:pic>
      <p:sp>
        <p:nvSpPr>
          <p:cNvPr id="9" name="Content Placeholder 1">
            <a:extLst>
              <a:ext uri="{FF2B5EF4-FFF2-40B4-BE49-F238E27FC236}">
                <a16:creationId xmlns:a16="http://schemas.microsoft.com/office/drawing/2014/main" id="{5E162244-5F21-4287-9970-A551E5481107}"/>
              </a:ext>
            </a:extLst>
          </p:cNvPr>
          <p:cNvSpPr txBox="1">
            <a:spLocks/>
          </p:cNvSpPr>
          <p:nvPr/>
        </p:nvSpPr>
        <p:spPr bwMode="auto">
          <a:xfrm>
            <a:off x="423197" y="2669963"/>
            <a:ext cx="7376911" cy="3467602"/>
          </a:xfrm>
          <a:prstGeom prst="rect">
            <a:avLst/>
          </a:prstGeom>
          <a:noFill/>
          <a:ln w="9525">
            <a:noFill/>
            <a:miter lim="800000"/>
            <a:headEnd/>
            <a:tailEnd/>
          </a:ln>
        </p:spPr>
        <p:txBody>
          <a:bodyPr vert="horz" wrap="square" lIns="91440" tIns="45690" rIns="91440" bIns="45690" numCol="1" anchor="t" anchorCtr="0" compatLnSpc="1">
            <a:prstTxWarp prst="textNoShape">
              <a:avLst/>
            </a:prstTxWarp>
          </a:bodyPr>
          <a:lstStyle>
            <a:lvl1pPr marL="266700" indent="-266700" algn="l" rtl="0" eaLnBrk="0" fontAlgn="base" hangingPunct="0">
              <a:spcBef>
                <a:spcPts val="1200"/>
              </a:spcBef>
              <a:spcAft>
                <a:spcPct val="0"/>
              </a:spcAft>
              <a:buClr>
                <a:schemeClr val="accent1"/>
              </a:buClr>
              <a:buSzPct val="100000"/>
              <a:buFont typeface="Wingdings" pitchFamily="2" charset="2"/>
              <a:buChar char="§"/>
              <a:defRPr sz="2200" b="0" kern="800" baseline="0">
                <a:solidFill>
                  <a:schemeClr val="tx1"/>
                </a:solidFill>
                <a:latin typeface="+mn-lt"/>
                <a:ea typeface="+mn-ea"/>
                <a:cs typeface="+mn-cs"/>
              </a:defRPr>
            </a:lvl1pPr>
            <a:lvl2pPr marL="587375" indent="-261938" algn="l" rtl="0" eaLnBrk="0" fontAlgn="base" hangingPunct="0">
              <a:spcBef>
                <a:spcPts val="800"/>
              </a:spcBef>
              <a:spcAft>
                <a:spcPct val="0"/>
              </a:spcAft>
              <a:buClr>
                <a:schemeClr val="accent1"/>
              </a:buClr>
              <a:buSzPct val="100000"/>
              <a:buFont typeface="MS Reference Sans Serif" pitchFamily="34" charset="0"/>
              <a:buChar char="−"/>
              <a:defRPr sz="1900" kern="800" baseline="0">
                <a:solidFill>
                  <a:schemeClr val="tx1"/>
                </a:solidFill>
                <a:latin typeface="+mn-lt"/>
              </a:defRPr>
            </a:lvl2pPr>
            <a:lvl3pPr marL="817563" indent="-192088" algn="l" rtl="0" eaLnBrk="0" fontAlgn="base" hangingPunct="0">
              <a:lnSpc>
                <a:spcPct val="100000"/>
              </a:lnSpc>
              <a:spcBef>
                <a:spcPts val="800"/>
              </a:spcBef>
              <a:spcAft>
                <a:spcPct val="0"/>
              </a:spcAft>
              <a:buClr>
                <a:schemeClr val="accent1"/>
              </a:buClr>
              <a:buSzPct val="105000"/>
              <a:buFont typeface="Arial" pitchFamily="34" charset="0"/>
              <a:buChar char="•"/>
              <a:defRPr sz="1800" kern="800" baseline="0">
                <a:solidFill>
                  <a:schemeClr val="tx1"/>
                </a:solidFill>
                <a:latin typeface="+mn-lt"/>
              </a:defRPr>
            </a:lvl3pPr>
            <a:lvl4pPr marL="1141413" indent="-273050" algn="l" rtl="0" eaLnBrk="0" fontAlgn="base" hangingPunct="0">
              <a:lnSpc>
                <a:spcPct val="100000"/>
              </a:lnSpc>
              <a:spcBef>
                <a:spcPts val="800"/>
              </a:spcBef>
              <a:spcAft>
                <a:spcPct val="0"/>
              </a:spcAft>
              <a:buClr>
                <a:schemeClr val="accent1"/>
              </a:buClr>
              <a:buSzPct val="85000"/>
              <a:buFont typeface="Wingdings" pitchFamily="2" charset="2"/>
              <a:buChar char="à"/>
              <a:defRPr sz="1700">
                <a:solidFill>
                  <a:schemeClr val="tx1"/>
                </a:solidFill>
                <a:latin typeface="+mn-lt"/>
              </a:defRPr>
            </a:lvl4pPr>
            <a:lvl5pPr marL="1401763" indent="-200025" algn="l" rtl="0" eaLnBrk="0" fontAlgn="base" hangingPunct="0">
              <a:lnSpc>
                <a:spcPct val="100000"/>
              </a:lnSpc>
              <a:spcBef>
                <a:spcPts val="800"/>
              </a:spcBef>
              <a:spcAft>
                <a:spcPct val="0"/>
              </a:spcAft>
              <a:buClr>
                <a:schemeClr val="accent1"/>
              </a:buClr>
              <a:buSzPct val="100000"/>
              <a:buFont typeface="Arial" pitchFamily="34" charset="0"/>
              <a:buChar char="−"/>
              <a:defRPr sz="1700">
                <a:solidFill>
                  <a:schemeClr val="tx1"/>
                </a:solidFill>
                <a:latin typeface="+mn-lt"/>
              </a:defRPr>
            </a:lvl5pPr>
            <a:lvl6pPr marL="1370778" algn="l" rtl="0" eaLnBrk="1" fontAlgn="base" hangingPunct="1">
              <a:lnSpc>
                <a:spcPct val="95000"/>
              </a:lnSpc>
              <a:spcBef>
                <a:spcPct val="25000"/>
              </a:spcBef>
              <a:spcAft>
                <a:spcPct val="0"/>
              </a:spcAft>
              <a:buClr>
                <a:schemeClr val="bg2"/>
              </a:buClr>
              <a:buSzPct val="100000"/>
              <a:defRPr sz="1600">
                <a:solidFill>
                  <a:schemeClr val="tx2"/>
                </a:solidFill>
                <a:latin typeface="+mn-lt"/>
              </a:defRPr>
            </a:lvl6pPr>
            <a:lvl7pPr marL="1827702" algn="l" rtl="0" eaLnBrk="1" fontAlgn="base" hangingPunct="1">
              <a:lnSpc>
                <a:spcPct val="95000"/>
              </a:lnSpc>
              <a:spcBef>
                <a:spcPct val="25000"/>
              </a:spcBef>
              <a:spcAft>
                <a:spcPct val="0"/>
              </a:spcAft>
              <a:buClr>
                <a:schemeClr val="bg2"/>
              </a:buClr>
              <a:buSzPct val="100000"/>
              <a:defRPr sz="1600">
                <a:solidFill>
                  <a:schemeClr val="tx2"/>
                </a:solidFill>
                <a:latin typeface="+mn-lt"/>
              </a:defRPr>
            </a:lvl7pPr>
            <a:lvl8pPr marL="2284627" algn="l" rtl="0" eaLnBrk="1" fontAlgn="base" hangingPunct="1">
              <a:lnSpc>
                <a:spcPct val="95000"/>
              </a:lnSpc>
              <a:spcBef>
                <a:spcPct val="25000"/>
              </a:spcBef>
              <a:spcAft>
                <a:spcPct val="0"/>
              </a:spcAft>
              <a:buClr>
                <a:schemeClr val="bg2"/>
              </a:buClr>
              <a:buSzPct val="100000"/>
              <a:defRPr sz="1600">
                <a:solidFill>
                  <a:schemeClr val="tx2"/>
                </a:solidFill>
                <a:latin typeface="+mn-lt"/>
              </a:defRPr>
            </a:lvl8pPr>
            <a:lvl9pPr marL="2741556" algn="l" rtl="0" eaLnBrk="1" fontAlgn="base" hangingPunct="1">
              <a:lnSpc>
                <a:spcPct val="95000"/>
              </a:lnSpc>
              <a:spcBef>
                <a:spcPct val="25000"/>
              </a:spcBef>
              <a:spcAft>
                <a:spcPct val="0"/>
              </a:spcAft>
              <a:buClr>
                <a:schemeClr val="bg2"/>
              </a:buClr>
              <a:buSzPct val="100000"/>
              <a:defRPr sz="1600">
                <a:solidFill>
                  <a:schemeClr val="tx2"/>
                </a:solidFill>
                <a:latin typeface="+mn-lt"/>
              </a:defRPr>
            </a:lvl9pPr>
          </a:lstStyle>
          <a:p>
            <a:pPr lvl="0">
              <a:buClr>
                <a:srgbClr val="4675BA"/>
              </a:buClr>
              <a:defRPr/>
            </a:pPr>
            <a:r>
              <a:rPr lang="en-US" sz="2400" dirty="0" err="1">
                <a:solidFill>
                  <a:srgbClr val="000000"/>
                </a:solidFill>
              </a:rPr>
              <a:t>ClientControl</a:t>
            </a:r>
            <a:r>
              <a:rPr lang="en-US" sz="2400" dirty="0">
                <a:solidFill>
                  <a:srgbClr val="000000"/>
                </a:solidFill>
              </a:rPr>
              <a:t> - Host app to communicate with the embedded app to perform various functionalities, tests, exercising features, etc.</a:t>
            </a:r>
            <a:endParaRPr kumimoji="0" lang="en-US" sz="2400" b="0" i="0" u="none" strike="noStrike" kern="800" cap="none" spc="0" normalizeH="0" baseline="0" noProof="0" dirty="0">
              <a:ln>
                <a:noFill/>
              </a:ln>
              <a:solidFill>
                <a:srgbClr val="000000"/>
              </a:solidFill>
              <a:effectLst/>
              <a:uLnTx/>
              <a:uFillTx/>
              <a:latin typeface="Arial"/>
              <a:ea typeface="+mn-ea"/>
              <a:cs typeface="+mn-cs"/>
            </a:endParaRP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400" b="0" i="0" u="none" strike="noStrike" kern="800" cap="none" spc="0" normalizeH="0" baseline="0" noProof="0" dirty="0">
                <a:ln>
                  <a:noFill/>
                </a:ln>
                <a:solidFill>
                  <a:srgbClr val="000000"/>
                </a:solidFill>
                <a:effectLst/>
                <a:uLnTx/>
                <a:uFillTx/>
                <a:latin typeface="Arial"/>
                <a:ea typeface="+mn-ea"/>
                <a:cs typeface="+mn-cs"/>
              </a:rPr>
              <a:t>Together </a:t>
            </a:r>
            <a:r>
              <a:rPr lang="en-US" sz="2400" dirty="0">
                <a:solidFill>
                  <a:srgbClr val="000000"/>
                </a:solidFill>
                <a:latin typeface="Arial"/>
              </a:rPr>
              <a:t>they </a:t>
            </a:r>
            <a:r>
              <a:rPr kumimoji="0" lang="en-US" sz="2400" b="0" i="0" u="none" strike="noStrike" kern="800" cap="none" spc="0" normalizeH="0" baseline="0" noProof="0" dirty="0">
                <a:ln>
                  <a:noFill/>
                </a:ln>
                <a:solidFill>
                  <a:srgbClr val="000000"/>
                </a:solidFill>
                <a:effectLst/>
                <a:uLnTx/>
                <a:uFillTx/>
                <a:latin typeface="Arial"/>
                <a:ea typeface="+mn-ea"/>
                <a:cs typeface="+mn-cs"/>
              </a:rPr>
              <a:t>allow viewing trace messages over HCI UART interface.</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kumimoji="0" lang="en-US" sz="2400" b="0" i="0" u="none" strike="noStrike" kern="800" cap="none" spc="0" normalizeH="0" baseline="0" noProof="0" dirty="0">
                <a:ln>
                  <a:noFill/>
                </a:ln>
                <a:solidFill>
                  <a:srgbClr val="000000"/>
                </a:solidFill>
                <a:effectLst/>
                <a:uLnTx/>
                <a:uFillTx/>
                <a:latin typeface="Arial"/>
                <a:ea typeface="+mn-ea"/>
                <a:cs typeface="+mn-cs"/>
              </a:rPr>
              <a:t>Launched from </a:t>
            </a:r>
            <a:r>
              <a:rPr kumimoji="0" lang="en-US" sz="2400" b="1" i="0" u="none" strike="noStrike" kern="800" cap="none" spc="0" normalizeH="0" baseline="0" noProof="0" dirty="0">
                <a:ln>
                  <a:noFill/>
                </a:ln>
                <a:solidFill>
                  <a:srgbClr val="000000"/>
                </a:solidFill>
                <a:effectLst/>
                <a:uLnTx/>
                <a:uFillTx/>
                <a:latin typeface="Arial"/>
                <a:ea typeface="+mn-ea"/>
                <a:cs typeface="+mn-cs"/>
              </a:rPr>
              <a:t>Quick Panel</a:t>
            </a:r>
            <a:r>
              <a:rPr kumimoji="0" lang="en-US" sz="2400" b="0" i="0" u="none" strike="noStrike" kern="800" cap="none" spc="0" normalizeH="0" baseline="0" noProof="0" dirty="0">
                <a:ln>
                  <a:noFill/>
                </a:ln>
                <a:solidFill>
                  <a:srgbClr val="000000"/>
                </a:solidFill>
                <a:effectLst/>
                <a:uLnTx/>
                <a:uFillTx/>
                <a:latin typeface="Arial"/>
                <a:ea typeface="+mn-ea"/>
                <a:cs typeface="+mn-cs"/>
              </a:rPr>
              <a:t>.</a:t>
            </a:r>
          </a:p>
          <a:p>
            <a:pPr marL="266700" marR="0" lvl="0" indent="-266700" algn="l" defTabSz="914400" rtl="0" eaLnBrk="0" fontAlgn="base" latinLnBrk="0" hangingPunct="0">
              <a:lnSpc>
                <a:spcPct val="100000"/>
              </a:lnSpc>
              <a:spcBef>
                <a:spcPts val="1200"/>
              </a:spcBef>
              <a:spcAft>
                <a:spcPct val="0"/>
              </a:spcAft>
              <a:buClr>
                <a:srgbClr val="4675BA"/>
              </a:buClr>
              <a:buSzPct val="100000"/>
              <a:buFont typeface="Wingdings" pitchFamily="2" charset="2"/>
              <a:buChar char="§"/>
              <a:tabLst/>
              <a:defRPr/>
            </a:pPr>
            <a:r>
              <a:rPr lang="en-US" sz="2400" dirty="0">
                <a:solidFill>
                  <a:srgbClr val="000000"/>
                </a:solidFill>
                <a:latin typeface="Arial"/>
              </a:rPr>
              <a:t>Reference: “</a:t>
            </a:r>
            <a:r>
              <a:rPr lang="en-US" sz="2400" dirty="0" err="1">
                <a:solidFill>
                  <a:srgbClr val="000000"/>
                </a:solidFill>
                <a:latin typeface="Arial"/>
              </a:rPr>
              <a:t>ModusToolbox</a:t>
            </a:r>
            <a:r>
              <a:rPr lang="en-US" sz="2400" dirty="0">
                <a:solidFill>
                  <a:srgbClr val="000000"/>
                </a:solidFill>
                <a:latin typeface="Arial"/>
              </a:rPr>
              <a:t> IDE User Guide”</a:t>
            </a:r>
            <a:endParaRPr kumimoji="0" lang="en-US" sz="2400" b="0" i="0" u="none" strike="noStrike" kern="8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3238757"/>
      </p:ext>
    </p:extLst>
  </p:cSld>
  <p:clrMapOvr>
    <a:masterClrMapping/>
  </p:clrMapOvr>
</p:sld>
</file>

<file path=ppt/theme/theme1.xml><?xml version="1.0" encoding="utf-8"?>
<a:theme xmlns:a="http://schemas.openxmlformats.org/drawingml/2006/main" name="Office Theme">
  <a:themeElements>
    <a:clrScheme name="Arrow-Corporate">
      <a:dk1>
        <a:srgbClr val="000000"/>
      </a:dk1>
      <a:lt1>
        <a:sysClr val="window" lastClr="FFFFFF"/>
      </a:lt1>
      <a:dk2>
        <a:srgbClr val="00529A"/>
      </a:dk2>
      <a:lt2>
        <a:srgbClr val="E7E6E6"/>
      </a:lt2>
      <a:accent1>
        <a:srgbClr val="3F3F3F"/>
      </a:accent1>
      <a:accent2>
        <a:srgbClr val="8B8B8B"/>
      </a:accent2>
      <a:accent3>
        <a:srgbClr val="00529A"/>
      </a:accent3>
      <a:accent4>
        <a:srgbClr val="77ACDC"/>
      </a:accent4>
      <a:accent5>
        <a:srgbClr val="D1E3F3"/>
      </a:accent5>
      <a:accent6>
        <a:srgbClr val="E7E6E6"/>
      </a:accent6>
      <a:hlink>
        <a:srgbClr val="00529A"/>
      </a:hlink>
      <a:folHlink>
        <a:srgbClr val="00529A"/>
      </a:folHlink>
    </a:clrScheme>
    <a:fontScheme name="Arrow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row_presentation_template_2019" id="{179C1236-5EE3-484F-ACFC-ED8FDE262EC2}" vid="{D73FD1A6-4E82-43BD-B99C-E0F5995281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935078FFD1034CB3383F1CB4446FA2" ma:contentTypeVersion="" ma:contentTypeDescription="Create a new document." ma:contentTypeScope="" ma:versionID="256151499e87496be9235f628c2972c0">
  <xsd:schema xmlns:xsd="http://www.w3.org/2001/XMLSchema" xmlns:xs="http://www.w3.org/2001/XMLSchema" xmlns:p="http://schemas.microsoft.com/office/2006/metadata/properties" xmlns:ns2="d82dce7f-2f08-4f53-8aad-1880332dab92" targetNamespace="http://schemas.microsoft.com/office/2006/metadata/properties" ma:root="true" ma:fieldsID="9ef82eb414be95f25a87e8323c0d9858" ns2:_="">
    <xsd:import namespace="d82dce7f-2f08-4f53-8aad-1880332dab9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2dce7f-2f08-4f53-8aad-1880332dab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64A6D6-2545-4A08-91FD-6A4AFEFD755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82dce7f-2f08-4f53-8aad-1880332dab92"/>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701626D-4B17-4E22-8F05-2937BA0EC4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2dce7f-2f08-4f53-8aad-1880332dab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226019-BD44-4AB9-B97B-9AA429FA55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Arrow_presentation_template_2019</Template>
  <TotalTime>633</TotalTime>
  <Words>6316</Words>
  <Application>Microsoft Office PowerPoint</Application>
  <PresentationFormat>Widescreen</PresentationFormat>
  <Paragraphs>921</Paragraphs>
  <Slides>89</Slides>
  <Notes>85</Notes>
  <HiddenSlides>22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Cambria Math</vt:lpstr>
      <vt:lpstr>MS Reference Sans 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Bohannon-Pea</dc:creator>
  <cp:lastModifiedBy>Greg Carson</cp:lastModifiedBy>
  <cp:revision>27</cp:revision>
  <cp:lastPrinted>2016-08-26T14:31:38Z</cp:lastPrinted>
  <dcterms:created xsi:type="dcterms:W3CDTF">2019-09-23T22:08:39Z</dcterms:created>
  <dcterms:modified xsi:type="dcterms:W3CDTF">2019-10-15T19:05:04Z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79e395e-e3b5-421f-8616-70a10f9451af_Enabled">
    <vt:lpwstr>True</vt:lpwstr>
  </property>
  <property fmtid="{D5CDD505-2E9C-101B-9397-08002B2CF9AE}" pid="3" name="MSIP_Label_879e395e-e3b5-421f-8616-70a10f9451af_SiteId">
    <vt:lpwstr>0beb0c35-9cbb-4feb-99e5-589e415c7944</vt:lpwstr>
  </property>
  <property fmtid="{D5CDD505-2E9C-101B-9397-08002B2CF9AE}" pid="4" name="MSIP_Label_879e395e-e3b5-421f-8616-70a10f9451af_Owner">
    <vt:lpwstr>vpea@arrow.com</vt:lpwstr>
  </property>
  <property fmtid="{D5CDD505-2E9C-101B-9397-08002B2CF9AE}" pid="5" name="MSIP_Label_879e395e-e3b5-421f-8616-70a10f9451af_SetDate">
    <vt:lpwstr>2019-09-23T20:09:48.3835008Z</vt:lpwstr>
  </property>
  <property fmtid="{D5CDD505-2E9C-101B-9397-08002B2CF9AE}" pid="6" name="MSIP_Label_879e395e-e3b5-421f-8616-70a10f9451af_Name">
    <vt:lpwstr>Public</vt:lpwstr>
  </property>
  <property fmtid="{D5CDD505-2E9C-101B-9397-08002B2CF9AE}" pid="7" name="MSIP_Label_879e395e-e3b5-421f-8616-70a10f9451af_Application">
    <vt:lpwstr>Microsoft Azure Information Protection</vt:lpwstr>
  </property>
  <property fmtid="{D5CDD505-2E9C-101B-9397-08002B2CF9AE}" pid="8" name="MSIP_Label_879e395e-e3b5-421f-8616-70a10f9451af_ActionId">
    <vt:lpwstr>398f3dc1-a9b1-45c1-a689-9900f689ab88</vt:lpwstr>
  </property>
  <property fmtid="{D5CDD505-2E9C-101B-9397-08002B2CF9AE}" pid="9" name="MSIP_Label_879e395e-e3b5-421f-8616-70a10f9451af_Extended_MSFT_Method">
    <vt:lpwstr>Automatic</vt:lpwstr>
  </property>
  <property fmtid="{D5CDD505-2E9C-101B-9397-08002B2CF9AE}" pid="10" name="Sensitivity">
    <vt:lpwstr>Public</vt:lpwstr>
  </property>
  <property fmtid="{D5CDD505-2E9C-101B-9397-08002B2CF9AE}" pid="11" name="ContentTypeId">
    <vt:lpwstr>0x01010013935078FFD1034CB3383F1CB4446FA2</vt:lpwstr>
  </property>
</Properties>
</file>